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7" r:id="rId51"/>
    <p:sldId id="308" r:id="rId52"/>
    <p:sldId id="310" r:id="rId53"/>
  </p:sldIdLst>
  <p:sldSz cx="18288000" cy="10287000"/>
  <p:notesSz cx="6735763" cy="9866313"/>
  <p:embeddedFontLst>
    <p:embeddedFont>
      <p:font typeface="Malik" panose="020B0604020202020204" charset="0"/>
      <p:regular r:id="rId54"/>
    </p:embeddedFont>
    <p:embeddedFont>
      <p:font typeface="Malik Bold" panose="020B0604020202020204" charset="0"/>
      <p:regular r:id="rId55"/>
    </p:embeddedFont>
    <p:embeddedFont>
      <p:font typeface="Open Sans Bold" panose="020B0604020202020204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6327"/>
    <a:srgbClr val="296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hme.welcome-ohme.fr/connection/logi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osa.fr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osa.fr/meetingdelair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svg"/><Relationship Id="rId4" Type="http://schemas.openxmlformats.org/officeDocument/2006/relationships/image" Target="../media/image10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1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5788036" y="1028700"/>
            <a:ext cx="6812359" cy="2345501"/>
          </a:xfrm>
          <a:custGeom>
            <a:avLst/>
            <a:gdLst/>
            <a:ahLst/>
            <a:cxnLst/>
            <a:rect l="l" t="t" r="r" b="b"/>
            <a:pathLst>
              <a:path w="6812359" h="2345501">
                <a:moveTo>
                  <a:pt x="0" y="0"/>
                </a:moveTo>
                <a:lnTo>
                  <a:pt x="6812360" y="0"/>
                </a:lnTo>
                <a:lnTo>
                  <a:pt x="6812360" y="2345501"/>
                </a:lnTo>
                <a:lnTo>
                  <a:pt x="0" y="2345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2352498" y="4647860"/>
            <a:ext cx="13984146" cy="2986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 dirty="0" err="1">
                <a:solidFill>
                  <a:srgbClr val="296784"/>
                </a:solidFill>
                <a:latin typeface="Malik Bold"/>
              </a:rPr>
              <a:t>Bienvenue</a:t>
            </a:r>
            <a:r>
              <a:rPr lang="en-US" sz="8500" dirty="0">
                <a:solidFill>
                  <a:srgbClr val="296784"/>
                </a:solidFill>
                <a:latin typeface="Malik Bold"/>
              </a:rPr>
              <a:t> au </a:t>
            </a:r>
            <a:r>
              <a:rPr lang="en-US" sz="8500" dirty="0" err="1">
                <a:solidFill>
                  <a:srgbClr val="296784"/>
                </a:solidFill>
                <a:latin typeface="Malik Bold"/>
              </a:rPr>
              <a:t>séminaire</a:t>
            </a:r>
            <a:r>
              <a:rPr lang="en-US" sz="8500" dirty="0">
                <a:solidFill>
                  <a:srgbClr val="296784"/>
                </a:solidFill>
                <a:latin typeface="Malik Bold"/>
              </a:rPr>
              <a:t> des </a:t>
            </a:r>
            <a:r>
              <a:rPr lang="en-US" sz="8500" dirty="0" err="1">
                <a:solidFill>
                  <a:srgbClr val="296784"/>
                </a:solidFill>
                <a:latin typeface="Malik Bold"/>
              </a:rPr>
              <a:t>bénévoles</a:t>
            </a:r>
            <a:r>
              <a:rPr lang="en-US" sz="8500" dirty="0">
                <a:solidFill>
                  <a:srgbClr val="296784"/>
                </a:solidFill>
                <a:latin typeface="Malik Bold"/>
              </a:rPr>
              <a:t>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23609" y="3167867"/>
            <a:ext cx="11040783" cy="6023758"/>
          </a:xfrm>
          <a:custGeom>
            <a:avLst/>
            <a:gdLst/>
            <a:ahLst/>
            <a:cxnLst/>
            <a:rect l="l" t="t" r="r" b="b"/>
            <a:pathLst>
              <a:path w="11040783" h="6023758">
                <a:moveTo>
                  <a:pt x="0" y="0"/>
                </a:moveTo>
                <a:lnTo>
                  <a:pt x="11040782" y="0"/>
                </a:lnTo>
                <a:lnTo>
                  <a:pt x="11040782" y="6023758"/>
                </a:lnTo>
                <a:lnTo>
                  <a:pt x="0" y="60237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2755444" y="3391706"/>
            <a:ext cx="1617104" cy="506799"/>
          </a:xfrm>
          <a:prstGeom prst="line">
            <a:avLst/>
          </a:prstGeom>
          <a:ln w="76200" cap="flat">
            <a:solidFill>
              <a:srgbClr val="29658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flipH="1">
            <a:off x="14171460" y="3453906"/>
            <a:ext cx="1098861" cy="482321"/>
          </a:xfrm>
          <a:prstGeom prst="line">
            <a:avLst/>
          </a:prstGeom>
          <a:ln w="76200" cap="flat">
            <a:solidFill>
              <a:srgbClr val="29658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433360" y="2884907"/>
            <a:ext cx="1322084" cy="1013598"/>
          </a:xfrm>
          <a:custGeom>
            <a:avLst/>
            <a:gdLst/>
            <a:ahLst/>
            <a:cxnLst/>
            <a:rect l="l" t="t" r="r" b="b"/>
            <a:pathLst>
              <a:path w="1322084" h="1013598">
                <a:moveTo>
                  <a:pt x="0" y="0"/>
                </a:moveTo>
                <a:lnTo>
                  <a:pt x="1322084" y="0"/>
                </a:lnTo>
                <a:lnTo>
                  <a:pt x="1322084" y="1013597"/>
                </a:lnTo>
                <a:lnTo>
                  <a:pt x="0" y="1013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5249107" y="2797183"/>
            <a:ext cx="1231356" cy="1313446"/>
          </a:xfrm>
          <a:custGeom>
            <a:avLst/>
            <a:gdLst/>
            <a:ahLst/>
            <a:cxnLst/>
            <a:rect l="l" t="t" r="r" b="b"/>
            <a:pathLst>
              <a:path w="1231356" h="1313446">
                <a:moveTo>
                  <a:pt x="0" y="0"/>
                </a:moveTo>
                <a:lnTo>
                  <a:pt x="1231355" y="0"/>
                </a:lnTo>
                <a:lnTo>
                  <a:pt x="1231355" y="1313446"/>
                </a:lnTo>
                <a:lnTo>
                  <a:pt x="0" y="1313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1" name="AutoShape 11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AutoShape 12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AutoShape 13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AutoShape 14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3796147" y="1834625"/>
            <a:ext cx="10375313" cy="69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Différence entre Ailes Brisées/AEA/FOSA ? </a:t>
            </a:r>
          </a:p>
        </p:txBody>
      </p:sp>
      <p:sp>
        <p:nvSpPr>
          <p:cNvPr id="16" name="Freeform 16"/>
          <p:cNvSpPr/>
          <p:nvPr/>
        </p:nvSpPr>
        <p:spPr>
          <a:xfrm>
            <a:off x="7732121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602" y="3389005"/>
            <a:ext cx="4725844" cy="2794155"/>
          </a:xfrm>
          <a:custGeom>
            <a:avLst/>
            <a:gdLst/>
            <a:ahLst/>
            <a:cxnLst/>
            <a:rect l="l" t="t" r="r" b="b"/>
            <a:pathLst>
              <a:path w="4725844" h="2794155">
                <a:moveTo>
                  <a:pt x="0" y="0"/>
                </a:moveTo>
                <a:lnTo>
                  <a:pt x="4725844" y="0"/>
                </a:lnTo>
                <a:lnTo>
                  <a:pt x="4725844" y="2794155"/>
                </a:lnTo>
                <a:lnTo>
                  <a:pt x="0" y="2794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2066488" y="3911053"/>
            <a:ext cx="3564072" cy="165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96784"/>
                </a:solidFill>
                <a:latin typeface="Malik"/>
              </a:rPr>
              <a:t>La FOSA apporte son soutien aux 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96784"/>
                </a:solidFill>
                <a:latin typeface="Malik"/>
              </a:rPr>
              <a:t>sous-officiers (50 à 60%) et aux MDRE (20 à 40%). La part pour les officiers n’est que de quelques pourcents, et celle du personnel civil est de 7 %.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296784"/>
              </a:solidFill>
              <a:latin typeface="Malik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48042" y="1975420"/>
            <a:ext cx="4793059" cy="69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Ce qu’il faut retenir  </a:t>
            </a:r>
          </a:p>
        </p:txBody>
      </p:sp>
      <p:sp>
        <p:nvSpPr>
          <p:cNvPr id="5" name="Freeform 5"/>
          <p:cNvSpPr/>
          <p:nvPr/>
        </p:nvSpPr>
        <p:spPr>
          <a:xfrm>
            <a:off x="12050265" y="3389005"/>
            <a:ext cx="4725844" cy="2794155"/>
          </a:xfrm>
          <a:custGeom>
            <a:avLst/>
            <a:gdLst/>
            <a:ahLst/>
            <a:cxnLst/>
            <a:rect l="l" t="t" r="r" b="b"/>
            <a:pathLst>
              <a:path w="4725844" h="2794155">
                <a:moveTo>
                  <a:pt x="0" y="0"/>
                </a:moveTo>
                <a:lnTo>
                  <a:pt x="4725844" y="0"/>
                </a:lnTo>
                <a:lnTo>
                  <a:pt x="4725844" y="2794155"/>
                </a:lnTo>
                <a:lnTo>
                  <a:pt x="0" y="2794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2587313" y="4049165"/>
            <a:ext cx="3827924" cy="137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96784"/>
                </a:solidFill>
                <a:latin typeface="Malik"/>
              </a:rPr>
              <a:t>La FOSA ne perçoit pas de subventions de l’armée de l’air. Son budget annuel est de 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96784"/>
                </a:solidFill>
                <a:latin typeface="Malik"/>
              </a:rPr>
              <a:t>500 000€ qui résulte essentiellement de dons des particuliers et de ses partenaires.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296784"/>
              </a:solidFill>
              <a:latin typeface="Malik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54898" y="6579705"/>
            <a:ext cx="4587265" cy="2712220"/>
          </a:xfrm>
          <a:custGeom>
            <a:avLst/>
            <a:gdLst/>
            <a:ahLst/>
            <a:cxnLst/>
            <a:rect l="l" t="t" r="r" b="b"/>
            <a:pathLst>
              <a:path w="4587265" h="2712220">
                <a:moveTo>
                  <a:pt x="0" y="0"/>
                </a:moveTo>
                <a:lnTo>
                  <a:pt x="4587264" y="0"/>
                </a:lnTo>
                <a:lnTo>
                  <a:pt x="4587264" y="2712221"/>
                </a:lnTo>
                <a:lnTo>
                  <a:pt x="0" y="2712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2266494" y="7015319"/>
            <a:ext cx="3564072" cy="137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96784"/>
                </a:solidFill>
                <a:latin typeface="Malik"/>
              </a:rPr>
              <a:t>La FOSA est juridiquement indépendante de l’armée de l’air et de l’espace. Cependant, Les bases aériennes fournissent un soutien primordial à la FOSA, notamment pour les meetings.</a:t>
            </a:r>
          </a:p>
        </p:txBody>
      </p:sp>
      <p:sp>
        <p:nvSpPr>
          <p:cNvPr id="9" name="Freeform 9"/>
          <p:cNvSpPr/>
          <p:nvPr/>
        </p:nvSpPr>
        <p:spPr>
          <a:xfrm>
            <a:off x="7275612" y="6611440"/>
            <a:ext cx="4549700" cy="2690010"/>
          </a:xfrm>
          <a:custGeom>
            <a:avLst/>
            <a:gdLst/>
            <a:ahLst/>
            <a:cxnLst/>
            <a:rect l="l" t="t" r="r" b="b"/>
            <a:pathLst>
              <a:path w="4549700" h="2690010">
                <a:moveTo>
                  <a:pt x="0" y="0"/>
                </a:moveTo>
                <a:lnTo>
                  <a:pt x="4549701" y="0"/>
                </a:lnTo>
                <a:lnTo>
                  <a:pt x="4549701" y="2690011"/>
                </a:lnTo>
                <a:lnTo>
                  <a:pt x="0" y="2690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7907504" y="7109991"/>
            <a:ext cx="3383311" cy="165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96784"/>
                </a:solidFill>
                <a:latin typeface="Malik"/>
              </a:rPr>
              <a:t>La FOSA c’est votre fondation, nul besoin d’adhérer ou de cotiser pour bénéficier de ses actions sociales. Elle intervient pour tous, quel que soit le grade ou la spécialité.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587313" y="6655860"/>
            <a:ext cx="4329660" cy="2559911"/>
          </a:xfrm>
          <a:custGeom>
            <a:avLst/>
            <a:gdLst/>
            <a:ahLst/>
            <a:cxnLst/>
            <a:rect l="l" t="t" r="r" b="b"/>
            <a:pathLst>
              <a:path w="4329660" h="2559911">
                <a:moveTo>
                  <a:pt x="0" y="0"/>
                </a:moveTo>
                <a:lnTo>
                  <a:pt x="4329660" y="0"/>
                </a:lnTo>
                <a:lnTo>
                  <a:pt x="4329660" y="2559911"/>
                </a:lnTo>
                <a:lnTo>
                  <a:pt x="0" y="2559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3060487" y="7195717"/>
            <a:ext cx="3383311" cy="148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296784"/>
                </a:solidFill>
                <a:latin typeface="Malik"/>
              </a:rPr>
              <a:t>Si tous les aviateurs de l’AAE donnaient 1€ par mois à la fondation, le financement de ses actions sociales serait assuré.</a:t>
            </a:r>
          </a:p>
          <a:p>
            <a:pPr algn="ctr">
              <a:lnSpc>
                <a:spcPts val="2380"/>
              </a:lnSpc>
            </a:pPr>
            <a:endParaRPr lang="en-US" sz="170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04247" y="3389005"/>
            <a:ext cx="4709048" cy="2784224"/>
          </a:xfrm>
          <a:custGeom>
            <a:avLst/>
            <a:gdLst/>
            <a:ahLst/>
            <a:cxnLst/>
            <a:rect l="l" t="t" r="r" b="b"/>
            <a:pathLst>
              <a:path w="4709048" h="2784224">
                <a:moveTo>
                  <a:pt x="0" y="0"/>
                </a:moveTo>
                <a:lnTo>
                  <a:pt x="4709047" y="0"/>
                </a:lnTo>
                <a:lnTo>
                  <a:pt x="4709047" y="2784224"/>
                </a:lnTo>
                <a:lnTo>
                  <a:pt x="0" y="2784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7514505" y="3935608"/>
            <a:ext cx="3278460" cy="137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296784"/>
                </a:solidFill>
                <a:latin typeface="Malik"/>
              </a:rPr>
              <a:t>Cette fondation d’entraide et de solidarité, épaulée par des bénévoles, aide les familles en difficultés, les orphelins et les blessés de l’AAE, de la DGAC et  de Météo France.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AutoShape 16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7" name="AutoShape 17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8" name="AutoShape 18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9" name="AutoShape 19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20" name="AutoShape 20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21" name="AutoShape 21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22" name="AutoShape 22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7746891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9" y="0"/>
                </a:lnTo>
                <a:lnTo>
                  <a:pt x="2823759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2043098" y="4788941"/>
            <a:ext cx="14602949" cy="350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296784"/>
                </a:solidFill>
                <a:latin typeface="Malik Bold"/>
              </a:rPr>
              <a:t>Les différentes actions sociales</a:t>
            </a:r>
          </a:p>
        </p:txBody>
      </p:sp>
      <p:sp>
        <p:nvSpPr>
          <p:cNvPr id="11" name="Freeform 11"/>
          <p:cNvSpPr/>
          <p:nvPr/>
        </p:nvSpPr>
        <p:spPr>
          <a:xfrm>
            <a:off x="6299366" y="1480186"/>
            <a:ext cx="6090413" cy="2096934"/>
          </a:xfrm>
          <a:custGeom>
            <a:avLst/>
            <a:gdLst/>
            <a:ahLst/>
            <a:cxnLst/>
            <a:rect l="l" t="t" r="r" b="b"/>
            <a:pathLst>
              <a:path w="6090413" h="2096934">
                <a:moveTo>
                  <a:pt x="0" y="0"/>
                </a:moveTo>
                <a:lnTo>
                  <a:pt x="6090412" y="0"/>
                </a:lnTo>
                <a:lnTo>
                  <a:pt x="6090412" y="2096934"/>
                </a:lnTo>
                <a:lnTo>
                  <a:pt x="0" y="2096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11"/>
          <p:cNvGrpSpPr/>
          <p:nvPr/>
        </p:nvGrpSpPr>
        <p:grpSpPr>
          <a:xfrm rot="-7793328">
            <a:off x="9700992" y="8171440"/>
            <a:ext cx="1544980" cy="310419"/>
            <a:chOff x="0" y="0"/>
            <a:chExt cx="2888648" cy="580390"/>
          </a:xfrm>
        </p:grpSpPr>
        <p:sp>
          <p:nvSpPr>
            <p:cNvPr id="12" name="Freeform 12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 rot="8586331">
            <a:off x="9906421" y="4084041"/>
            <a:ext cx="1458173" cy="292978"/>
            <a:chOff x="0" y="0"/>
            <a:chExt cx="2888648" cy="580390"/>
          </a:xfrm>
        </p:grpSpPr>
        <p:sp>
          <p:nvSpPr>
            <p:cNvPr id="15" name="Freeform 15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/>
          <p:nvPr/>
        </p:nvGrpSpPr>
        <p:grpSpPr>
          <a:xfrm rot="2307455">
            <a:off x="6967600" y="4058333"/>
            <a:ext cx="1458173" cy="292978"/>
            <a:chOff x="0" y="0"/>
            <a:chExt cx="2888648" cy="580390"/>
          </a:xfrm>
        </p:grpSpPr>
        <p:sp>
          <p:nvSpPr>
            <p:cNvPr id="18" name="Freeform 18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20"/>
          <p:cNvGrpSpPr/>
          <p:nvPr/>
        </p:nvGrpSpPr>
        <p:grpSpPr>
          <a:xfrm rot="-2987702">
            <a:off x="7281956" y="8145508"/>
            <a:ext cx="1458173" cy="292978"/>
            <a:chOff x="0" y="0"/>
            <a:chExt cx="2888648" cy="580390"/>
          </a:xfrm>
        </p:grpSpPr>
        <p:sp>
          <p:nvSpPr>
            <p:cNvPr id="21" name="Freeform 21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519979" y="3262986"/>
            <a:ext cx="3257501" cy="880623"/>
            <a:chOff x="0" y="0"/>
            <a:chExt cx="9555633" cy="25832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401689" y="5839059"/>
            <a:ext cx="3257501" cy="880623"/>
            <a:chOff x="0" y="0"/>
            <a:chExt cx="9555633" cy="25832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614849" y="8320572"/>
            <a:ext cx="3257501" cy="880623"/>
            <a:chOff x="0" y="0"/>
            <a:chExt cx="9555633" cy="25832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567868" y="3216313"/>
            <a:ext cx="3257501" cy="880623"/>
            <a:chOff x="0" y="0"/>
            <a:chExt cx="9555633" cy="25832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61683" y="5859843"/>
            <a:ext cx="3257501" cy="880623"/>
            <a:chOff x="0" y="0"/>
            <a:chExt cx="9555633" cy="25832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567868" y="8320572"/>
            <a:ext cx="3257501" cy="880623"/>
            <a:chOff x="0" y="0"/>
            <a:chExt cx="9555633" cy="25832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10838782" y="6132881"/>
            <a:ext cx="1458173" cy="292978"/>
            <a:chOff x="0" y="0"/>
            <a:chExt cx="2888648" cy="580390"/>
          </a:xfrm>
        </p:grpSpPr>
        <p:sp>
          <p:nvSpPr>
            <p:cNvPr id="36" name="Freeform 36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143263" y="6132881"/>
            <a:ext cx="1458173" cy="292978"/>
            <a:chOff x="0" y="0"/>
            <a:chExt cx="2888648" cy="580390"/>
          </a:xfrm>
        </p:grpSpPr>
        <p:sp>
          <p:nvSpPr>
            <p:cNvPr id="39" name="Freeform 39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224452" y="2032319"/>
            <a:ext cx="11939529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296784"/>
                </a:solidFill>
                <a:latin typeface="Malik Bold"/>
              </a:rPr>
              <a:t>Les aides financières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94020" y="3474698"/>
            <a:ext cx="250942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Décès en activité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885840" y="6050770"/>
            <a:ext cx="218762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Blessés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149785" y="8532283"/>
            <a:ext cx="218762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Soutien familles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102804" y="3237525"/>
            <a:ext cx="2187629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Décès </a:t>
            </a:r>
          </a:p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conjoint - enfant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196619" y="6085262"/>
            <a:ext cx="218762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Noël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02804" y="8532283"/>
            <a:ext cx="218762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Vacances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F3286BE-9A85-7023-ABC6-6A50E63ACBBD}"/>
              </a:ext>
            </a:extLst>
          </p:cNvPr>
          <p:cNvSpPr txBox="1"/>
          <p:nvPr/>
        </p:nvSpPr>
        <p:spPr>
          <a:xfrm>
            <a:off x="4572000" y="495883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52" name="Image 51" descr="Une image contenant Graphique, symbole, logo, conception">
            <a:extLst>
              <a:ext uri="{FF2B5EF4-FFF2-40B4-BE49-F238E27FC236}">
                <a16:creationId xmlns:a16="http://schemas.microsoft.com/office/drawing/2014/main" id="{83738898-C83E-208C-DF2C-521D4B70B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8" y="3981538"/>
            <a:ext cx="7972253" cy="4484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>
            <a:off x="3309093" y="6279951"/>
            <a:ext cx="4234707" cy="1513839"/>
            <a:chOff x="0" y="0"/>
            <a:chExt cx="9555633" cy="36237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55634" cy="3623776"/>
            </a:xfrm>
            <a:custGeom>
              <a:avLst/>
              <a:gdLst/>
              <a:ahLst/>
              <a:cxnLst/>
              <a:rect l="l" t="t" r="r" b="b"/>
              <a:pathLst>
                <a:path w="9555634" h="3623776">
                  <a:moveTo>
                    <a:pt x="9431173" y="3623776"/>
                  </a:moveTo>
                  <a:lnTo>
                    <a:pt x="124460" y="3623776"/>
                  </a:lnTo>
                  <a:cubicBezTo>
                    <a:pt x="55880" y="3623776"/>
                    <a:pt x="0" y="3567896"/>
                    <a:pt x="0" y="3499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3499316"/>
                  </a:lnTo>
                  <a:cubicBezTo>
                    <a:pt x="9555634" y="3567896"/>
                    <a:pt x="9499753" y="3623776"/>
                    <a:pt x="9431173" y="3623776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368381" y="6826063"/>
            <a:ext cx="4105857" cy="451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2401" spc="120" dirty="0">
                <a:solidFill>
                  <a:srgbClr val="FFFFFF"/>
                </a:solidFill>
                <a:latin typeface="Malik"/>
              </a:rPr>
              <a:t>Commission </a:t>
            </a:r>
            <a:r>
              <a:rPr lang="en-US" sz="2401" spc="120" dirty="0" err="1">
                <a:solidFill>
                  <a:srgbClr val="FFFFFF"/>
                </a:solidFill>
                <a:latin typeface="Malik"/>
              </a:rPr>
              <a:t>d’entraide</a:t>
            </a:r>
            <a:endParaRPr lang="en-US" sz="2401" spc="120" dirty="0">
              <a:solidFill>
                <a:srgbClr val="FFFFFF"/>
              </a:solidFill>
              <a:latin typeface="Malik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1318873" y="6287653"/>
            <a:ext cx="4234707" cy="1578134"/>
            <a:chOff x="0" y="0"/>
            <a:chExt cx="9555633" cy="370401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55634" cy="3704013"/>
            </a:xfrm>
            <a:custGeom>
              <a:avLst/>
              <a:gdLst/>
              <a:ahLst/>
              <a:cxnLst/>
              <a:rect l="l" t="t" r="r" b="b"/>
              <a:pathLst>
                <a:path w="9555634" h="3704013">
                  <a:moveTo>
                    <a:pt x="9431173" y="3704013"/>
                  </a:moveTo>
                  <a:lnTo>
                    <a:pt x="124460" y="3704013"/>
                  </a:lnTo>
                  <a:cubicBezTo>
                    <a:pt x="55880" y="3704013"/>
                    <a:pt x="0" y="3648134"/>
                    <a:pt x="0" y="35795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3579554"/>
                  </a:lnTo>
                  <a:cubicBezTo>
                    <a:pt x="9555634" y="3648134"/>
                    <a:pt x="9499753" y="3704013"/>
                    <a:pt x="9431173" y="3704013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763829" y="6646713"/>
            <a:ext cx="3500803" cy="829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4"/>
              </a:lnSpc>
            </a:pPr>
            <a:r>
              <a:rPr lang="en-US" sz="2400" spc="109" dirty="0">
                <a:solidFill>
                  <a:srgbClr val="FFFFFF"/>
                </a:solidFill>
                <a:latin typeface="Malik"/>
              </a:rPr>
              <a:t>Commission </a:t>
            </a:r>
            <a:r>
              <a:rPr lang="en-US" sz="2400" spc="109" dirty="0" err="1">
                <a:solidFill>
                  <a:srgbClr val="FFFFFF"/>
                </a:solidFill>
                <a:latin typeface="Malik"/>
              </a:rPr>
              <a:t>d’aide</a:t>
            </a:r>
            <a:r>
              <a:rPr lang="en-US" sz="2400" spc="109" dirty="0">
                <a:solidFill>
                  <a:srgbClr val="FFFFFF"/>
                </a:solidFill>
                <a:latin typeface="Malik"/>
              </a:rPr>
              <a:t> à la </a:t>
            </a:r>
            <a:r>
              <a:rPr lang="en-US" sz="2400" spc="109" dirty="0" err="1">
                <a:solidFill>
                  <a:srgbClr val="FFFFFF"/>
                </a:solidFill>
                <a:latin typeface="Malik"/>
              </a:rPr>
              <a:t>scolarité</a:t>
            </a:r>
            <a:r>
              <a:rPr lang="en-US" sz="2400" spc="109" dirty="0">
                <a:solidFill>
                  <a:srgbClr val="FFFFFF"/>
                </a:solidFill>
                <a:latin typeface="Malik"/>
              </a:rPr>
              <a:t> et aux études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74807" y="2599676"/>
            <a:ext cx="11939529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 dirty="0">
                <a:solidFill>
                  <a:srgbClr val="296784"/>
                </a:solidFill>
                <a:latin typeface="Malik Bold"/>
              </a:rPr>
              <a:t>Les Commissions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815163" y="4276662"/>
            <a:ext cx="1476734" cy="1267283"/>
          </a:xfrm>
          <a:custGeom>
            <a:avLst/>
            <a:gdLst/>
            <a:ahLst/>
            <a:cxnLst/>
            <a:rect l="l" t="t" r="r" b="b"/>
            <a:pathLst>
              <a:path w="1239830" h="1239830">
                <a:moveTo>
                  <a:pt x="0" y="0"/>
                </a:moveTo>
                <a:lnTo>
                  <a:pt x="1239830" y="0"/>
                </a:lnTo>
                <a:lnTo>
                  <a:pt x="1239830" y="1239830"/>
                </a:lnTo>
                <a:lnTo>
                  <a:pt x="0" y="12398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TextBox 24"/>
          <p:cNvSpPr txBox="1"/>
          <p:nvPr/>
        </p:nvSpPr>
        <p:spPr>
          <a:xfrm>
            <a:off x="12585537" y="4673974"/>
            <a:ext cx="1935986" cy="490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72"/>
              </a:lnSpc>
            </a:pPr>
            <a:r>
              <a:rPr lang="en-US" sz="2837">
                <a:solidFill>
                  <a:srgbClr val="FFFDF7"/>
                </a:solidFill>
                <a:latin typeface="Malik"/>
              </a:rPr>
              <a:t>1</a:t>
            </a:r>
          </a:p>
        </p:txBody>
      </p:sp>
      <p:sp>
        <p:nvSpPr>
          <p:cNvPr id="25" name="Freeform 25"/>
          <p:cNvSpPr/>
          <p:nvPr/>
        </p:nvSpPr>
        <p:spPr>
          <a:xfrm>
            <a:off x="4695481" y="4276662"/>
            <a:ext cx="1476734" cy="1267282"/>
          </a:xfrm>
          <a:custGeom>
            <a:avLst/>
            <a:gdLst/>
            <a:ahLst/>
            <a:cxnLst/>
            <a:rect l="l" t="t" r="r" b="b"/>
            <a:pathLst>
              <a:path w="1239830" h="1239830">
                <a:moveTo>
                  <a:pt x="0" y="0"/>
                </a:moveTo>
                <a:lnTo>
                  <a:pt x="1239830" y="0"/>
                </a:lnTo>
                <a:lnTo>
                  <a:pt x="1239830" y="1239830"/>
                </a:lnTo>
                <a:lnTo>
                  <a:pt x="0" y="12398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TextBox 26"/>
          <p:cNvSpPr txBox="1"/>
          <p:nvPr/>
        </p:nvSpPr>
        <p:spPr>
          <a:xfrm>
            <a:off x="4572000" y="4669313"/>
            <a:ext cx="1784326" cy="494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72"/>
              </a:lnSpc>
            </a:pPr>
            <a:r>
              <a:rPr lang="en-US" sz="2837">
                <a:solidFill>
                  <a:srgbClr val="FFFDF7"/>
                </a:solidFill>
                <a:latin typeface="Malik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753804" y="3316168"/>
            <a:ext cx="13703590" cy="5759620"/>
          </a:xfrm>
          <a:custGeom>
            <a:avLst/>
            <a:gdLst/>
            <a:ahLst/>
            <a:cxnLst/>
            <a:rect l="l" t="t" r="r" b="b"/>
            <a:pathLst>
              <a:path w="13703590" h="5759620">
                <a:moveTo>
                  <a:pt x="0" y="0"/>
                </a:moveTo>
                <a:lnTo>
                  <a:pt x="13703591" y="0"/>
                </a:lnTo>
                <a:lnTo>
                  <a:pt x="13703591" y="5759620"/>
                </a:lnTo>
                <a:lnTo>
                  <a:pt x="0" y="5759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365" r="-801" b="-1154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433360" y="2327132"/>
            <a:ext cx="4332188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Les Gobelins - CRM 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2043098" y="4788941"/>
            <a:ext cx="14602949" cy="350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296784"/>
                </a:solidFill>
                <a:latin typeface="Malik Bold"/>
              </a:rPr>
              <a:t>La Fondation et ses bénévoles</a:t>
            </a:r>
          </a:p>
        </p:txBody>
      </p:sp>
      <p:sp>
        <p:nvSpPr>
          <p:cNvPr id="11" name="Freeform 11"/>
          <p:cNvSpPr/>
          <p:nvPr/>
        </p:nvSpPr>
        <p:spPr>
          <a:xfrm>
            <a:off x="5741046" y="1265022"/>
            <a:ext cx="7207052" cy="2481394"/>
          </a:xfrm>
          <a:custGeom>
            <a:avLst/>
            <a:gdLst/>
            <a:ahLst/>
            <a:cxnLst/>
            <a:rect l="l" t="t" r="r" b="b"/>
            <a:pathLst>
              <a:path w="7207052" h="2481394">
                <a:moveTo>
                  <a:pt x="0" y="0"/>
                </a:moveTo>
                <a:lnTo>
                  <a:pt x="7207052" y="0"/>
                </a:lnTo>
                <a:lnTo>
                  <a:pt x="7207052" y="2481394"/>
                </a:lnTo>
                <a:lnTo>
                  <a:pt x="0" y="2481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8004761" y="5929974"/>
            <a:ext cx="2378911" cy="2378911"/>
          </a:xfrm>
          <a:custGeom>
            <a:avLst/>
            <a:gdLst/>
            <a:ahLst/>
            <a:cxnLst/>
            <a:rect l="l" t="t" r="r" b="b"/>
            <a:pathLst>
              <a:path w="2378911" h="2378911">
                <a:moveTo>
                  <a:pt x="0" y="0"/>
                </a:moveTo>
                <a:lnTo>
                  <a:pt x="2378911" y="0"/>
                </a:lnTo>
                <a:lnTo>
                  <a:pt x="2378911" y="2378912"/>
                </a:lnTo>
                <a:lnTo>
                  <a:pt x="0" y="2378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2680944" y="2959294"/>
            <a:ext cx="13026545" cy="448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  <a:spcBef>
                <a:spcPct val="0"/>
              </a:spcBef>
            </a:pPr>
            <a:r>
              <a:rPr lang="en-US" sz="4232">
                <a:solidFill>
                  <a:srgbClr val="296784"/>
                </a:solidFill>
                <a:latin typeface="Malik Bold"/>
              </a:rPr>
              <a:t>Le Profil du bénévole FOSA</a:t>
            </a:r>
          </a:p>
          <a:p>
            <a:pPr algn="ctr">
              <a:lnSpc>
                <a:spcPts val="5925"/>
              </a:lnSpc>
              <a:spcBef>
                <a:spcPct val="0"/>
              </a:spcBef>
            </a:pPr>
            <a:endParaRPr lang="en-US" sz="4232">
              <a:solidFill>
                <a:srgbClr val="296784"/>
              </a:solidFill>
              <a:latin typeface="Malik Bold"/>
            </a:endParaRPr>
          </a:p>
          <a:p>
            <a:pPr algn="ctr">
              <a:lnSpc>
                <a:spcPts val="5925"/>
              </a:lnSpc>
              <a:spcBef>
                <a:spcPct val="0"/>
              </a:spcBef>
            </a:pPr>
            <a:r>
              <a:rPr lang="en-US" sz="4232">
                <a:solidFill>
                  <a:srgbClr val="296784"/>
                </a:solidFill>
                <a:latin typeface="Malik Bold"/>
              </a:rPr>
              <a:t>Synthèse des réponses au questionnaire Google Form</a:t>
            </a:r>
          </a:p>
          <a:p>
            <a:pPr algn="ctr">
              <a:lnSpc>
                <a:spcPts val="5925"/>
              </a:lnSpc>
              <a:spcBef>
                <a:spcPct val="0"/>
              </a:spcBef>
            </a:pPr>
            <a:endParaRPr lang="en-US" sz="4232">
              <a:solidFill>
                <a:srgbClr val="296784"/>
              </a:solidFill>
              <a:latin typeface="Malik Bold"/>
            </a:endParaRPr>
          </a:p>
          <a:p>
            <a:pPr algn="ctr">
              <a:lnSpc>
                <a:spcPts val="5925"/>
              </a:lnSpc>
              <a:spcBef>
                <a:spcPct val="0"/>
              </a:spcBef>
            </a:pPr>
            <a:endParaRPr lang="en-US" sz="4232">
              <a:solidFill>
                <a:srgbClr val="296784"/>
              </a:solidFill>
              <a:latin typeface="Malik Bold"/>
            </a:endParaRPr>
          </a:p>
          <a:p>
            <a:pPr algn="ctr">
              <a:lnSpc>
                <a:spcPts val="5925"/>
              </a:lnSpc>
              <a:spcBef>
                <a:spcPct val="0"/>
              </a:spcBef>
            </a:pPr>
            <a:r>
              <a:rPr lang="en-US" sz="4232">
                <a:solidFill>
                  <a:srgbClr val="FFFDF7"/>
                </a:solidFill>
                <a:latin typeface="Malik Bold"/>
              </a:rPr>
              <a:t>52 %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304156" y="2145659"/>
            <a:ext cx="5611713" cy="62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96784"/>
                </a:solidFill>
                <a:latin typeface="Malik Bold"/>
              </a:rPr>
              <a:t>Quelles sont vos attentes ?</a:t>
            </a:r>
          </a:p>
        </p:txBody>
      </p:sp>
      <p:sp>
        <p:nvSpPr>
          <p:cNvPr id="12" name="Freeform 12"/>
          <p:cNvSpPr/>
          <p:nvPr/>
        </p:nvSpPr>
        <p:spPr>
          <a:xfrm>
            <a:off x="8794005" y="3856780"/>
            <a:ext cx="2445416" cy="2448476"/>
          </a:xfrm>
          <a:custGeom>
            <a:avLst/>
            <a:gdLst/>
            <a:ahLst/>
            <a:cxnLst/>
            <a:rect l="l" t="t" r="r" b="b"/>
            <a:pathLst>
              <a:path w="2445416" h="2448476">
                <a:moveTo>
                  <a:pt x="0" y="0"/>
                </a:moveTo>
                <a:lnTo>
                  <a:pt x="2445416" y="0"/>
                </a:lnTo>
                <a:lnTo>
                  <a:pt x="2445416" y="2448476"/>
                </a:lnTo>
                <a:lnTo>
                  <a:pt x="0" y="24484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>
            <a:off x="4166066" y="3585621"/>
            <a:ext cx="3054662" cy="1760538"/>
            <a:chOff x="0" y="0"/>
            <a:chExt cx="9555633" cy="55073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55634" cy="5507336"/>
            </a:xfrm>
            <a:custGeom>
              <a:avLst/>
              <a:gdLst/>
              <a:ahLst/>
              <a:cxnLst/>
              <a:rect l="l" t="t" r="r" b="b"/>
              <a:pathLst>
                <a:path w="9555634" h="5507336">
                  <a:moveTo>
                    <a:pt x="9431173" y="5507336"/>
                  </a:moveTo>
                  <a:lnTo>
                    <a:pt x="124460" y="5507336"/>
                  </a:lnTo>
                  <a:cubicBezTo>
                    <a:pt x="55880" y="5507336"/>
                    <a:pt x="0" y="5451456"/>
                    <a:pt x="0" y="53828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5382876"/>
                  </a:lnTo>
                  <a:cubicBezTo>
                    <a:pt x="9555634" y="5451456"/>
                    <a:pt x="9499753" y="5507336"/>
                    <a:pt x="9431173" y="5507336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83472" y="3729916"/>
            <a:ext cx="2819851" cy="141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Connaitre les informations nécessaires à la communication vers le public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898041" y="5472356"/>
            <a:ext cx="3590713" cy="1198763"/>
            <a:chOff x="0" y="0"/>
            <a:chExt cx="4787618" cy="159835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787618" cy="1598351"/>
              <a:chOff x="0" y="0"/>
              <a:chExt cx="11085407" cy="37008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085406" cy="3700875"/>
              </a:xfrm>
              <a:custGeom>
                <a:avLst/>
                <a:gdLst/>
                <a:ahLst/>
                <a:cxnLst/>
                <a:rect l="l" t="t" r="r" b="b"/>
                <a:pathLst>
                  <a:path w="11085406" h="3700875">
                    <a:moveTo>
                      <a:pt x="10960946" y="3700874"/>
                    </a:moveTo>
                    <a:lnTo>
                      <a:pt x="124460" y="3700874"/>
                    </a:lnTo>
                    <a:cubicBezTo>
                      <a:pt x="55880" y="3700874"/>
                      <a:pt x="0" y="3644995"/>
                      <a:pt x="0" y="357641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60946" y="0"/>
                    </a:lnTo>
                    <a:cubicBezTo>
                      <a:pt x="11029527" y="0"/>
                      <a:pt x="11085406" y="55880"/>
                      <a:pt x="11085406" y="124460"/>
                    </a:cubicBezTo>
                    <a:lnTo>
                      <a:pt x="11085406" y="3576415"/>
                    </a:lnTo>
                    <a:cubicBezTo>
                      <a:pt x="11085406" y="3644995"/>
                      <a:pt x="11029527" y="3700875"/>
                      <a:pt x="10960946" y="3700875"/>
                    </a:cubicBezTo>
                    <a:close/>
                  </a:path>
                </a:pathLst>
              </a:custGeom>
              <a:solidFill>
                <a:srgbClr val="296784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786207" y="307605"/>
              <a:ext cx="3215205" cy="92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</a:pPr>
              <a:r>
                <a:rPr lang="en-US" sz="1900" spc="95">
                  <a:solidFill>
                    <a:srgbClr val="FFFFFF"/>
                  </a:solidFill>
                  <a:latin typeface="Malik"/>
                </a:rPr>
                <a:t>Une communication homogène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059674" y="7233883"/>
            <a:ext cx="3054662" cy="1760538"/>
            <a:chOff x="0" y="0"/>
            <a:chExt cx="9555633" cy="55073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55634" cy="5507336"/>
            </a:xfrm>
            <a:custGeom>
              <a:avLst/>
              <a:gdLst/>
              <a:ahLst/>
              <a:cxnLst/>
              <a:rect l="l" t="t" r="r" b="b"/>
              <a:pathLst>
                <a:path w="9555634" h="5507336">
                  <a:moveTo>
                    <a:pt x="9431173" y="5507336"/>
                  </a:moveTo>
                  <a:lnTo>
                    <a:pt x="124460" y="5507336"/>
                  </a:lnTo>
                  <a:cubicBezTo>
                    <a:pt x="55880" y="5507336"/>
                    <a:pt x="0" y="5451456"/>
                    <a:pt x="0" y="53828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5382876"/>
                  </a:lnTo>
                  <a:cubicBezTo>
                    <a:pt x="9555634" y="5451456"/>
                    <a:pt x="9499753" y="5507336"/>
                    <a:pt x="9431173" y="5507336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177079" y="7556816"/>
            <a:ext cx="2819851" cy="105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Remboursement des frais d’hébergement et de restauration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152697" y="6501758"/>
            <a:ext cx="3054662" cy="659127"/>
            <a:chOff x="0" y="0"/>
            <a:chExt cx="9555633" cy="206188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55634" cy="2061889"/>
            </a:xfrm>
            <a:custGeom>
              <a:avLst/>
              <a:gdLst/>
              <a:ahLst/>
              <a:cxnLst/>
              <a:rect l="l" t="t" r="r" b="b"/>
              <a:pathLst>
                <a:path w="9555634" h="2061889">
                  <a:moveTo>
                    <a:pt x="9431173" y="2061889"/>
                  </a:moveTo>
                  <a:lnTo>
                    <a:pt x="124460" y="2061889"/>
                  </a:lnTo>
                  <a:cubicBezTo>
                    <a:pt x="55880" y="2061889"/>
                    <a:pt x="0" y="2006009"/>
                    <a:pt x="0" y="19374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1937429"/>
                  </a:lnTo>
                  <a:cubicBezTo>
                    <a:pt x="9555634" y="2006009"/>
                    <a:pt x="9499753" y="2061889"/>
                    <a:pt x="9431173" y="2061889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70103" y="6672849"/>
            <a:ext cx="2819851" cy="342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Une unité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152697" y="7284913"/>
            <a:ext cx="3843031" cy="829239"/>
            <a:chOff x="0" y="0"/>
            <a:chExt cx="9555633" cy="206188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55634" cy="2061889"/>
            </a:xfrm>
            <a:custGeom>
              <a:avLst/>
              <a:gdLst/>
              <a:ahLst/>
              <a:cxnLst/>
              <a:rect l="l" t="t" r="r" b="b"/>
              <a:pathLst>
                <a:path w="9555634" h="2061889">
                  <a:moveTo>
                    <a:pt x="9431173" y="2061889"/>
                  </a:moveTo>
                  <a:lnTo>
                    <a:pt x="124460" y="2061889"/>
                  </a:lnTo>
                  <a:cubicBezTo>
                    <a:pt x="55880" y="2061889"/>
                    <a:pt x="0" y="2006009"/>
                    <a:pt x="0" y="19374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1937429"/>
                  </a:lnTo>
                  <a:cubicBezTo>
                    <a:pt x="9555634" y="2006009"/>
                    <a:pt x="9499753" y="2061889"/>
                    <a:pt x="9431173" y="2061889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270103" y="7350935"/>
            <a:ext cx="3725626" cy="70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Partager un moment entre bénévoles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152697" y="8248130"/>
            <a:ext cx="3843031" cy="829239"/>
            <a:chOff x="0" y="0"/>
            <a:chExt cx="9555633" cy="206188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555634" cy="2061889"/>
            </a:xfrm>
            <a:custGeom>
              <a:avLst/>
              <a:gdLst/>
              <a:ahLst/>
              <a:cxnLst/>
              <a:rect l="l" t="t" r="r" b="b"/>
              <a:pathLst>
                <a:path w="9555634" h="2061889">
                  <a:moveTo>
                    <a:pt x="9431173" y="2061889"/>
                  </a:moveTo>
                  <a:lnTo>
                    <a:pt x="124460" y="2061889"/>
                  </a:lnTo>
                  <a:cubicBezTo>
                    <a:pt x="55880" y="2061889"/>
                    <a:pt x="0" y="2006009"/>
                    <a:pt x="0" y="19374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1937429"/>
                  </a:lnTo>
                  <a:cubicBezTo>
                    <a:pt x="9555634" y="2006009"/>
                    <a:pt x="9499753" y="2061889"/>
                    <a:pt x="9431173" y="2061889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270103" y="8314152"/>
            <a:ext cx="3725626" cy="70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Former une équipe unie sans favoritisme ni privilège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2993463" y="5431764"/>
            <a:ext cx="3054662" cy="659127"/>
            <a:chOff x="0" y="0"/>
            <a:chExt cx="9555633" cy="206188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555634" cy="2061889"/>
            </a:xfrm>
            <a:custGeom>
              <a:avLst/>
              <a:gdLst/>
              <a:ahLst/>
              <a:cxnLst/>
              <a:rect l="l" t="t" r="r" b="b"/>
              <a:pathLst>
                <a:path w="9555634" h="2061889">
                  <a:moveTo>
                    <a:pt x="9431173" y="2061889"/>
                  </a:moveTo>
                  <a:lnTo>
                    <a:pt x="124460" y="2061889"/>
                  </a:lnTo>
                  <a:cubicBezTo>
                    <a:pt x="55880" y="2061889"/>
                    <a:pt x="0" y="2006009"/>
                    <a:pt x="0" y="19374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1937429"/>
                  </a:lnTo>
                  <a:cubicBezTo>
                    <a:pt x="9555634" y="2006009"/>
                    <a:pt x="9499753" y="2061889"/>
                    <a:pt x="9431173" y="2061889"/>
                  </a:cubicBez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3110868" y="5602855"/>
            <a:ext cx="2819851" cy="342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Mieux connaitre la FOSA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993463" y="4000790"/>
            <a:ext cx="3380918" cy="1323792"/>
            <a:chOff x="0" y="0"/>
            <a:chExt cx="10576229" cy="414110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576229" cy="4141101"/>
            </a:xfrm>
            <a:custGeom>
              <a:avLst/>
              <a:gdLst/>
              <a:ahLst/>
              <a:cxnLst/>
              <a:rect l="l" t="t" r="r" b="b"/>
              <a:pathLst>
                <a:path w="10576229" h="4141101">
                  <a:moveTo>
                    <a:pt x="10451769" y="4141101"/>
                  </a:moveTo>
                  <a:lnTo>
                    <a:pt x="124460" y="4141101"/>
                  </a:lnTo>
                  <a:cubicBezTo>
                    <a:pt x="55880" y="4141101"/>
                    <a:pt x="0" y="4085221"/>
                    <a:pt x="0" y="40166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51769" y="0"/>
                  </a:lnTo>
                  <a:cubicBezTo>
                    <a:pt x="10520349" y="0"/>
                    <a:pt x="10576229" y="55880"/>
                    <a:pt x="10576229" y="124460"/>
                  </a:cubicBezTo>
                  <a:lnTo>
                    <a:pt x="10576229" y="4016641"/>
                  </a:lnTo>
                  <a:cubicBezTo>
                    <a:pt x="10576229" y="4085221"/>
                    <a:pt x="10520349" y="4141101"/>
                    <a:pt x="10451769" y="4141101"/>
                  </a:cubicBez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110868" y="4115217"/>
            <a:ext cx="3195877" cy="105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Connaitre en début et en cours d’année les attentes de la FOSA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993463" y="2471565"/>
            <a:ext cx="3380918" cy="1422042"/>
            <a:chOff x="0" y="0"/>
            <a:chExt cx="10576229" cy="44484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576229" cy="4448451"/>
            </a:xfrm>
            <a:custGeom>
              <a:avLst/>
              <a:gdLst/>
              <a:ahLst/>
              <a:cxnLst/>
              <a:rect l="l" t="t" r="r" b="b"/>
              <a:pathLst>
                <a:path w="10576229" h="4448451">
                  <a:moveTo>
                    <a:pt x="10451769" y="4448451"/>
                  </a:moveTo>
                  <a:lnTo>
                    <a:pt x="124460" y="4448451"/>
                  </a:lnTo>
                  <a:cubicBezTo>
                    <a:pt x="55880" y="4448451"/>
                    <a:pt x="0" y="4392571"/>
                    <a:pt x="0" y="43239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51769" y="0"/>
                  </a:lnTo>
                  <a:cubicBezTo>
                    <a:pt x="10520349" y="0"/>
                    <a:pt x="10576229" y="55880"/>
                    <a:pt x="10576229" y="124460"/>
                  </a:cubicBezTo>
                  <a:lnTo>
                    <a:pt x="10576229" y="4323991"/>
                  </a:lnTo>
                  <a:cubicBezTo>
                    <a:pt x="10576229" y="4392571"/>
                    <a:pt x="10520349" y="4448451"/>
                    <a:pt x="10451769" y="4448451"/>
                  </a:cubicBez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3043233" y="2621719"/>
            <a:ext cx="3263512" cy="1057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Faire la connaissance de la nouvelle équipe FOSA son fonctionnement, ses projets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7982669" y="2152724"/>
            <a:ext cx="4150247" cy="1169242"/>
            <a:chOff x="0" y="0"/>
            <a:chExt cx="12288920" cy="346213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288920" cy="3462137"/>
            </a:xfrm>
            <a:custGeom>
              <a:avLst/>
              <a:gdLst/>
              <a:ahLst/>
              <a:cxnLst/>
              <a:rect l="l" t="t" r="r" b="b"/>
              <a:pathLst>
                <a:path w="12288920" h="3462137">
                  <a:moveTo>
                    <a:pt x="12164460" y="3462137"/>
                  </a:moveTo>
                  <a:lnTo>
                    <a:pt x="124460" y="3462137"/>
                  </a:lnTo>
                  <a:cubicBezTo>
                    <a:pt x="55880" y="3462137"/>
                    <a:pt x="0" y="3406257"/>
                    <a:pt x="0" y="33376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64461" y="0"/>
                  </a:lnTo>
                  <a:cubicBezTo>
                    <a:pt x="12233040" y="0"/>
                    <a:pt x="12288920" y="55880"/>
                    <a:pt x="12288920" y="124460"/>
                  </a:cubicBezTo>
                  <a:lnTo>
                    <a:pt x="12288920" y="3337677"/>
                  </a:lnTo>
                  <a:cubicBezTo>
                    <a:pt x="12288920" y="3406257"/>
                    <a:pt x="12233040" y="3462137"/>
                    <a:pt x="12164461" y="3462137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8138802" y="2389894"/>
            <a:ext cx="3878645" cy="70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1875" spc="93">
                <a:solidFill>
                  <a:srgbClr val="FFFFFF"/>
                </a:solidFill>
                <a:latin typeface="Malik"/>
              </a:rPr>
              <a:t>Beaucoup plus de communication sur certains défis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690635" y="3286849"/>
            <a:ext cx="5630929" cy="3337639"/>
          </a:xfrm>
          <a:custGeom>
            <a:avLst/>
            <a:gdLst/>
            <a:ahLst/>
            <a:cxnLst/>
            <a:rect l="l" t="t" r="r" b="b"/>
            <a:pathLst>
              <a:path w="5630929" h="3337639">
                <a:moveTo>
                  <a:pt x="0" y="0"/>
                </a:moveTo>
                <a:lnTo>
                  <a:pt x="5630929" y="0"/>
                </a:lnTo>
                <a:lnTo>
                  <a:pt x="5630929" y="3337639"/>
                </a:lnTo>
                <a:lnTo>
                  <a:pt x="0" y="33376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448" t="-48418" r="-136545" b="-12393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433360" y="2005134"/>
            <a:ext cx="296713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Quelle est votre origine ? </a:t>
            </a:r>
          </a:p>
        </p:txBody>
      </p:sp>
      <p:sp>
        <p:nvSpPr>
          <p:cNvPr id="13" name="Freeform 13"/>
          <p:cNvSpPr/>
          <p:nvPr/>
        </p:nvSpPr>
        <p:spPr>
          <a:xfrm>
            <a:off x="8678270" y="6371638"/>
            <a:ext cx="5755467" cy="3378831"/>
          </a:xfrm>
          <a:custGeom>
            <a:avLst/>
            <a:gdLst/>
            <a:ahLst/>
            <a:cxnLst/>
            <a:rect l="l" t="t" r="r" b="b"/>
            <a:pathLst>
              <a:path w="5755467" h="3378831">
                <a:moveTo>
                  <a:pt x="0" y="0"/>
                </a:moveTo>
                <a:lnTo>
                  <a:pt x="5755467" y="0"/>
                </a:lnTo>
                <a:lnTo>
                  <a:pt x="5755467" y="3378831"/>
                </a:lnTo>
                <a:lnTo>
                  <a:pt x="0" y="3378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2952" t="-178417" r="-84665" b="-1632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1444735" y="2564372"/>
            <a:ext cx="1458217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"/>
              </a:rPr>
              <a:t>30 Réponses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32176" y="3239224"/>
            <a:ext cx="2545224" cy="29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dirty="0">
                <a:solidFill>
                  <a:srgbClr val="000000"/>
                </a:solidFill>
                <a:latin typeface="Malik"/>
              </a:rPr>
              <a:t>Issu(e) de la société civile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62059" y="3571948"/>
            <a:ext cx="6363602" cy="29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dirty="0">
                <a:solidFill>
                  <a:srgbClr val="000000"/>
                </a:solidFill>
                <a:latin typeface="Malik"/>
              </a:rPr>
              <a:t>En </a:t>
            </a:r>
            <a:r>
              <a:rPr lang="en-US" sz="1690" dirty="0" err="1">
                <a:solidFill>
                  <a:srgbClr val="000000"/>
                </a:solidFill>
                <a:latin typeface="Malik"/>
              </a:rPr>
              <a:t>activité</a:t>
            </a:r>
            <a:r>
              <a:rPr lang="en-US" sz="1690" dirty="0">
                <a:solidFill>
                  <a:srgbClr val="000000"/>
                </a:solidFill>
                <a:latin typeface="Malik"/>
              </a:rPr>
              <a:t> Armée de l’Air et de </a:t>
            </a:r>
            <a:r>
              <a:rPr lang="en-US" sz="1690" dirty="0" err="1">
                <a:solidFill>
                  <a:srgbClr val="000000"/>
                </a:solidFill>
                <a:latin typeface="Malik"/>
              </a:rPr>
              <a:t>l’Espace</a:t>
            </a:r>
            <a:endParaRPr lang="en-US" sz="1690" dirty="0">
              <a:solidFill>
                <a:srgbClr val="000000"/>
              </a:solidFill>
              <a:latin typeface="Mali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33826" y="3904673"/>
            <a:ext cx="3832611" cy="29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dirty="0" err="1">
                <a:solidFill>
                  <a:srgbClr val="000000"/>
                </a:solidFill>
                <a:latin typeface="Malik"/>
              </a:rPr>
              <a:t>Retraité</a:t>
            </a:r>
            <a:r>
              <a:rPr lang="en-US" sz="1690" dirty="0">
                <a:solidFill>
                  <a:srgbClr val="000000"/>
                </a:solidFill>
                <a:latin typeface="Malik"/>
              </a:rPr>
              <a:t>(e) Armée de l’Air et de </a:t>
            </a:r>
            <a:r>
              <a:rPr lang="en-US" sz="1690" dirty="0" err="1">
                <a:solidFill>
                  <a:srgbClr val="000000"/>
                </a:solidFill>
                <a:latin typeface="Malik"/>
              </a:rPr>
              <a:t>l’Espace</a:t>
            </a:r>
            <a:endParaRPr lang="en-US" sz="1690" dirty="0">
              <a:solidFill>
                <a:srgbClr val="000000"/>
              </a:solidFill>
              <a:latin typeface="Malik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905726" y="5391078"/>
            <a:ext cx="5973663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Comment et pourquoi avez-vous rejoint la FOSA ?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05726" y="5913366"/>
            <a:ext cx="1619274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349042" y="6790075"/>
            <a:ext cx="1136437" cy="32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1">
                <a:solidFill>
                  <a:srgbClr val="000000"/>
                </a:solidFill>
                <a:latin typeface="Malik"/>
              </a:rPr>
              <a:t>Cooptation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71088" y="7095803"/>
            <a:ext cx="640311" cy="320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1" dirty="0" err="1">
                <a:solidFill>
                  <a:srgbClr val="000000"/>
                </a:solidFill>
                <a:latin typeface="Malik"/>
              </a:rPr>
              <a:t>Autre</a:t>
            </a:r>
            <a:endParaRPr lang="en-US" sz="1851" dirty="0">
              <a:solidFill>
                <a:srgbClr val="000000"/>
              </a:solidFill>
              <a:latin typeface="Mal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952403" y="2744055"/>
            <a:ext cx="10507233" cy="7131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10H00 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- 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Présentation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FOSA </a:t>
            </a: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10H30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-  Les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différentes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actions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sociales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 </a:t>
            </a: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10H50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-  La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Fondation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et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ses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bénévoles</a:t>
            </a:r>
            <a:endParaRPr lang="en-US" sz="3200" dirty="0">
              <a:solidFill>
                <a:srgbClr val="296784"/>
              </a:solidFill>
              <a:latin typeface="Malik Bold"/>
            </a:endParaRP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11H30 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- 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Infos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dons</a:t>
            </a: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11H40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-  Evolution de la structure et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ses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outils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 </a:t>
            </a: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12H10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-  Pause  </a:t>
            </a: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12H20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- 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Remontée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d’info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+ Temps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d’échange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 </a:t>
            </a: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13H00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- Fin des travaux /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Repas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+ Transport </a:t>
            </a:r>
            <a:r>
              <a:rPr lang="en-US" sz="3200" dirty="0">
                <a:solidFill>
                  <a:srgbClr val="C46327"/>
                </a:solidFill>
                <a:latin typeface="Malik Bold"/>
              </a:rPr>
              <a:t> </a:t>
            </a: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14H30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- 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Visite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du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Musée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de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l’Armée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aux Invalides</a:t>
            </a:r>
          </a:p>
          <a:p>
            <a:pPr>
              <a:lnSpc>
                <a:spcPts val="5635"/>
              </a:lnSpc>
            </a:pPr>
            <a:r>
              <a:rPr lang="en-US" sz="3200" dirty="0">
                <a:solidFill>
                  <a:srgbClr val="C46327"/>
                </a:solidFill>
                <a:latin typeface="Malik Bold"/>
              </a:rPr>
              <a:t>17H00</a:t>
            </a:r>
            <a:r>
              <a:rPr lang="en-US" sz="3200" dirty="0">
                <a:solidFill>
                  <a:srgbClr val="296784"/>
                </a:solidFill>
                <a:latin typeface="Malik Bold"/>
              </a:rPr>
              <a:t> -  </a:t>
            </a:r>
            <a:r>
              <a:rPr lang="en-US" sz="3200" dirty="0" err="1">
                <a:solidFill>
                  <a:srgbClr val="296784"/>
                </a:solidFill>
                <a:latin typeface="Malik Bold"/>
              </a:rPr>
              <a:t>Finex</a:t>
            </a:r>
            <a:endParaRPr lang="en-US" sz="3200" dirty="0">
              <a:solidFill>
                <a:srgbClr val="296784"/>
              </a:solidFill>
              <a:latin typeface="Malik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766226" y="4653304"/>
            <a:ext cx="1942691" cy="2527077"/>
          </a:xfrm>
          <a:custGeom>
            <a:avLst/>
            <a:gdLst/>
            <a:ahLst/>
            <a:cxnLst/>
            <a:rect l="l" t="t" r="r" b="b"/>
            <a:pathLst>
              <a:path w="1942691" h="2527077">
                <a:moveTo>
                  <a:pt x="0" y="0"/>
                </a:moveTo>
                <a:lnTo>
                  <a:pt x="1942690" y="0"/>
                </a:lnTo>
                <a:lnTo>
                  <a:pt x="1942690" y="2527077"/>
                </a:lnTo>
                <a:lnTo>
                  <a:pt x="0" y="2527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5896695" y="1614845"/>
            <a:ext cx="7300615" cy="821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dirty="0" err="1">
                <a:solidFill>
                  <a:srgbClr val="296784"/>
                </a:solidFill>
                <a:latin typeface="Malik Bold"/>
              </a:rPr>
              <a:t>Programme</a:t>
            </a:r>
            <a:r>
              <a:rPr lang="en-US" sz="4000" dirty="0">
                <a:solidFill>
                  <a:srgbClr val="296784"/>
                </a:solidFill>
                <a:latin typeface="Malik Bold"/>
              </a:rPr>
              <a:t> de la </a:t>
            </a:r>
            <a:r>
              <a:rPr lang="en-US" sz="4000" dirty="0" err="1">
                <a:solidFill>
                  <a:srgbClr val="296784"/>
                </a:solidFill>
                <a:latin typeface="Malik Bold"/>
              </a:rPr>
              <a:t>journée</a:t>
            </a:r>
            <a:endParaRPr lang="en-US" sz="4000" dirty="0">
              <a:solidFill>
                <a:srgbClr val="296784"/>
              </a:solidFill>
              <a:latin typeface="Malik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501886" y="3450205"/>
            <a:ext cx="5744286" cy="3319001"/>
          </a:xfrm>
          <a:custGeom>
            <a:avLst/>
            <a:gdLst/>
            <a:ahLst/>
            <a:cxnLst/>
            <a:rect l="l" t="t" r="r" b="b"/>
            <a:pathLst>
              <a:path w="5744286" h="3319001">
                <a:moveTo>
                  <a:pt x="0" y="0"/>
                </a:moveTo>
                <a:lnTo>
                  <a:pt x="5744286" y="0"/>
                </a:lnTo>
                <a:lnTo>
                  <a:pt x="5744286" y="3319002"/>
                </a:lnTo>
                <a:lnTo>
                  <a:pt x="0" y="3319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73" t="-52134" r="-140701" b="-11741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433360" y="2135747"/>
            <a:ext cx="9127835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Avez-vous une connaissance précise de votre mission de bénévole FOSA et du périmètre d’actions 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1886" y="2904097"/>
            <a:ext cx="1434692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67068" y="3612304"/>
            <a:ext cx="578412" cy="30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7"/>
              </a:lnSpc>
            </a:pPr>
            <a:r>
              <a:rPr lang="en-US" sz="1776">
                <a:solidFill>
                  <a:srgbClr val="000000"/>
                </a:solidFill>
                <a:latin typeface="Malik"/>
              </a:rPr>
              <a:t>a. Oui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58079" y="3919599"/>
            <a:ext cx="895321" cy="31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7"/>
              </a:lnSpc>
            </a:pPr>
            <a:r>
              <a:rPr lang="en-US" sz="1776" dirty="0">
                <a:solidFill>
                  <a:srgbClr val="000000"/>
                </a:solidFill>
                <a:latin typeface="Malik"/>
              </a:rPr>
              <a:t>b. Non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67068" y="4232097"/>
            <a:ext cx="1504651" cy="307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7"/>
              </a:lnSpc>
            </a:pPr>
            <a:r>
              <a:rPr lang="en-US" sz="1776" dirty="0">
                <a:solidFill>
                  <a:srgbClr val="000000"/>
                </a:solidFill>
                <a:latin typeface="Malik"/>
              </a:rPr>
              <a:t>c. </a:t>
            </a:r>
            <a:r>
              <a:rPr lang="en-US" sz="1776" dirty="0" err="1">
                <a:solidFill>
                  <a:srgbClr val="000000"/>
                </a:solidFill>
                <a:latin typeface="Malik"/>
              </a:rPr>
              <a:t>Partiellement</a:t>
            </a:r>
            <a:endParaRPr lang="en-US" sz="1776" dirty="0">
              <a:solidFill>
                <a:srgbClr val="000000"/>
              </a:solidFill>
              <a:latin typeface="Mali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05925" y="5391078"/>
            <a:ext cx="4330303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Quels sont vos domaines d’actions ?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24974" y="5883379"/>
            <a:ext cx="1510057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468800" y="6480279"/>
            <a:ext cx="8283765" cy="2893300"/>
          </a:xfrm>
          <a:custGeom>
            <a:avLst/>
            <a:gdLst/>
            <a:ahLst/>
            <a:cxnLst/>
            <a:rect l="l" t="t" r="r" b="b"/>
            <a:pathLst>
              <a:path w="8283765" h="2893300">
                <a:moveTo>
                  <a:pt x="0" y="0"/>
                </a:moveTo>
                <a:lnTo>
                  <a:pt x="8283766" y="0"/>
                </a:lnTo>
                <a:lnTo>
                  <a:pt x="8283766" y="2893300"/>
                </a:lnTo>
                <a:lnTo>
                  <a:pt x="0" y="2893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598" t="-146006" r="-10767" b="-17092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708484" y="3668746"/>
            <a:ext cx="12971464" cy="4771442"/>
          </a:xfrm>
          <a:custGeom>
            <a:avLst/>
            <a:gdLst/>
            <a:ahLst/>
            <a:cxnLst/>
            <a:rect l="l" t="t" r="r" b="b"/>
            <a:pathLst>
              <a:path w="12971464" h="4771442">
                <a:moveTo>
                  <a:pt x="0" y="0"/>
                </a:moveTo>
                <a:lnTo>
                  <a:pt x="12971464" y="0"/>
                </a:lnTo>
                <a:lnTo>
                  <a:pt x="12971464" y="4771442"/>
                </a:lnTo>
                <a:lnTo>
                  <a:pt x="0" y="4771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13" t="-56332" r="-13281" b="-25634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484157" y="2368327"/>
            <a:ext cx="835503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Comment avez-vous connaissance d’une mission 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41250" y="2989962"/>
            <a:ext cx="1459150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962994" y="3567333"/>
            <a:ext cx="5094382" cy="3108675"/>
          </a:xfrm>
          <a:custGeom>
            <a:avLst/>
            <a:gdLst/>
            <a:ahLst/>
            <a:cxnLst/>
            <a:rect l="l" t="t" r="r" b="b"/>
            <a:pathLst>
              <a:path w="5094382" h="3108675">
                <a:moveTo>
                  <a:pt x="0" y="0"/>
                </a:moveTo>
                <a:lnTo>
                  <a:pt x="5094382" y="0"/>
                </a:lnTo>
                <a:lnTo>
                  <a:pt x="5094382" y="3108675"/>
                </a:lnTo>
                <a:lnTo>
                  <a:pt x="0" y="3108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334" t="-44731" r="-148585" b="-12251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7932693" y="6402393"/>
            <a:ext cx="8301916" cy="2822414"/>
          </a:xfrm>
          <a:custGeom>
            <a:avLst/>
            <a:gdLst/>
            <a:ahLst/>
            <a:cxnLst/>
            <a:rect l="l" t="t" r="r" b="b"/>
            <a:pathLst>
              <a:path w="8301916" h="2822414">
                <a:moveTo>
                  <a:pt x="0" y="0"/>
                </a:moveTo>
                <a:lnTo>
                  <a:pt x="8301916" y="0"/>
                </a:lnTo>
                <a:lnTo>
                  <a:pt x="8301916" y="2822414"/>
                </a:lnTo>
                <a:lnTo>
                  <a:pt x="0" y="2822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936" t="-132869" b="-16862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618589" y="2335912"/>
            <a:ext cx="966284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Connaissez vous un bénévole TITULAIRE de votre base aérienne de rattachement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4100" y="2989962"/>
            <a:ext cx="1516300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47192" y="3669812"/>
            <a:ext cx="537139" cy="29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>
                <a:solidFill>
                  <a:srgbClr val="000000"/>
                </a:solidFill>
                <a:latin typeface="Malik"/>
              </a:rPr>
              <a:t>a. Oui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47192" y="3964706"/>
            <a:ext cx="614091" cy="29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>
                <a:solidFill>
                  <a:srgbClr val="000000"/>
                </a:solidFill>
                <a:latin typeface="Malik"/>
              </a:rPr>
              <a:t>b. Non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47192" y="4259600"/>
            <a:ext cx="4681755" cy="29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>
                <a:solidFill>
                  <a:srgbClr val="000000"/>
                </a:solidFill>
                <a:latin typeface="Malik"/>
              </a:rPr>
              <a:t>c.  Je ne connais pas le rôle du bénévole “TITULAIRE”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24633" y="5254015"/>
            <a:ext cx="8717520" cy="37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>
                <a:solidFill>
                  <a:srgbClr val="296784"/>
                </a:solidFill>
                <a:latin typeface="Malik Bold"/>
              </a:rPr>
              <a:t>Connaissez vous votre référent 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66018" y="5793765"/>
            <a:ext cx="1430382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633369" y="3526273"/>
            <a:ext cx="8884512" cy="5258181"/>
          </a:xfrm>
          <a:custGeom>
            <a:avLst/>
            <a:gdLst/>
            <a:ahLst/>
            <a:cxnLst/>
            <a:rect l="l" t="t" r="r" b="b"/>
            <a:pathLst>
              <a:path w="8884512" h="5258181">
                <a:moveTo>
                  <a:pt x="0" y="0"/>
                </a:moveTo>
                <a:lnTo>
                  <a:pt x="8884512" y="0"/>
                </a:lnTo>
                <a:lnTo>
                  <a:pt x="8884512" y="5258180"/>
                </a:lnTo>
                <a:lnTo>
                  <a:pt x="0" y="5258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489" t="-50665" r="-62149" b="-18168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1636378" y="3539827"/>
            <a:ext cx="4759013" cy="5244626"/>
          </a:xfrm>
          <a:custGeom>
            <a:avLst/>
            <a:gdLst/>
            <a:ahLst/>
            <a:cxnLst/>
            <a:rect l="l" t="t" r="r" b="b"/>
            <a:pathLst>
              <a:path w="4759013" h="5244626">
                <a:moveTo>
                  <a:pt x="0" y="0"/>
                </a:moveTo>
                <a:lnTo>
                  <a:pt x="4759012" y="0"/>
                </a:lnTo>
                <a:lnTo>
                  <a:pt x="4759012" y="5244626"/>
                </a:lnTo>
                <a:lnTo>
                  <a:pt x="0" y="5244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2397095" y="2145960"/>
            <a:ext cx="13894954" cy="63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296784"/>
                </a:solidFill>
                <a:latin typeface="Malik Bold"/>
              </a:rPr>
              <a:t>Les recrutements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6464680" y="4686749"/>
            <a:ext cx="5574920" cy="4279291"/>
          </a:xfrm>
          <a:custGeom>
            <a:avLst/>
            <a:gdLst/>
            <a:ahLst/>
            <a:cxnLst/>
            <a:rect l="l" t="t" r="r" b="b"/>
            <a:pathLst>
              <a:path w="5574920" h="4279291">
                <a:moveTo>
                  <a:pt x="0" y="0"/>
                </a:moveTo>
                <a:lnTo>
                  <a:pt x="5574920" y="0"/>
                </a:lnTo>
                <a:lnTo>
                  <a:pt x="5574920" y="4279291"/>
                </a:lnTo>
                <a:lnTo>
                  <a:pt x="0" y="4279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705" t="-41892" r="-74745" b="-3650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2397095" y="2290260"/>
            <a:ext cx="13894954" cy="12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296784"/>
                </a:solidFill>
                <a:latin typeface="Malik Bold"/>
              </a:rPr>
              <a:t>Disposez</a:t>
            </a:r>
            <a:r>
              <a:rPr lang="en-US" sz="3599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599" dirty="0" err="1">
                <a:solidFill>
                  <a:srgbClr val="296784"/>
                </a:solidFill>
                <a:latin typeface="Malik Bold"/>
              </a:rPr>
              <a:t>vous</a:t>
            </a:r>
            <a:r>
              <a:rPr lang="en-US" sz="3599" dirty="0">
                <a:solidFill>
                  <a:srgbClr val="296784"/>
                </a:solidFill>
                <a:latin typeface="Malik Bold"/>
              </a:rPr>
              <a:t> de </a:t>
            </a:r>
            <a:r>
              <a:rPr lang="en-US" sz="3599" dirty="0" err="1">
                <a:solidFill>
                  <a:srgbClr val="296784"/>
                </a:solidFill>
                <a:latin typeface="Malik Bold"/>
              </a:rPr>
              <a:t>toutes</a:t>
            </a:r>
            <a:r>
              <a:rPr lang="en-US" sz="3599" dirty="0">
                <a:solidFill>
                  <a:srgbClr val="296784"/>
                </a:solidFill>
                <a:latin typeface="Malik Bold"/>
              </a:rPr>
              <a:t> les </a:t>
            </a:r>
            <a:r>
              <a:rPr lang="en-US" sz="3599" dirty="0" err="1">
                <a:solidFill>
                  <a:srgbClr val="296784"/>
                </a:solidFill>
                <a:latin typeface="Malik Bold"/>
              </a:rPr>
              <a:t>informations</a:t>
            </a:r>
            <a:r>
              <a:rPr lang="en-US" sz="3599" dirty="0">
                <a:solidFill>
                  <a:srgbClr val="296784"/>
                </a:solidFill>
                <a:latin typeface="Malik Bold"/>
              </a:rPr>
              <a:t>, supports pour </a:t>
            </a:r>
            <a:r>
              <a:rPr lang="en-US" sz="3599" dirty="0" err="1">
                <a:solidFill>
                  <a:srgbClr val="296784"/>
                </a:solidFill>
                <a:latin typeface="Malik Bold"/>
              </a:rPr>
              <a:t>communiquer</a:t>
            </a:r>
            <a:r>
              <a:rPr lang="en-US" sz="3599" dirty="0">
                <a:solidFill>
                  <a:srgbClr val="296784"/>
                </a:solidFill>
                <a:latin typeface="Malik Bold"/>
              </a:rPr>
              <a:t> sur la FOSA 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4993" y="6291130"/>
            <a:ext cx="4499483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296784"/>
                </a:solidFill>
                <a:latin typeface="Malik"/>
              </a:rPr>
              <a:t>Communication avec </a:t>
            </a:r>
            <a:r>
              <a:rPr lang="en-US" sz="2499" dirty="0" err="1">
                <a:solidFill>
                  <a:srgbClr val="296784"/>
                </a:solidFill>
                <a:latin typeface="Malik"/>
              </a:rPr>
              <a:t>l’assistante</a:t>
            </a:r>
            <a:r>
              <a:rPr lang="en-US" sz="2499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499" dirty="0" err="1">
                <a:solidFill>
                  <a:srgbClr val="296784"/>
                </a:solidFill>
                <a:latin typeface="Malik"/>
              </a:rPr>
              <a:t>sociale</a:t>
            </a:r>
            <a:endParaRPr lang="en-US" sz="2499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89891" y="6391419"/>
            <a:ext cx="4499483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296784"/>
                </a:solidFill>
                <a:latin typeface="Malik"/>
              </a:rPr>
              <a:t>Manque de rigueur </a:t>
            </a:r>
            <a:r>
              <a:rPr lang="en-US" sz="2499" dirty="0" err="1">
                <a:solidFill>
                  <a:srgbClr val="296784"/>
                </a:solidFill>
                <a:latin typeface="Malik"/>
              </a:rPr>
              <a:t>lors</a:t>
            </a:r>
            <a:r>
              <a:rPr lang="en-US" sz="2499" dirty="0">
                <a:solidFill>
                  <a:srgbClr val="296784"/>
                </a:solidFill>
                <a:latin typeface="Malik"/>
              </a:rPr>
              <a:t> de la communication </a:t>
            </a:r>
            <a:r>
              <a:rPr lang="en-US" sz="2499" dirty="0" err="1">
                <a:solidFill>
                  <a:srgbClr val="296784"/>
                </a:solidFill>
                <a:latin typeface="Malik"/>
              </a:rPr>
              <a:t>orale</a:t>
            </a:r>
            <a:endParaRPr lang="en-US" sz="2499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151006" y="4825705"/>
            <a:ext cx="1372573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DF7"/>
                </a:solidFill>
                <a:latin typeface="Malik"/>
              </a:rPr>
              <a:t>90%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D256AA7-81F8-AD75-6260-72CDE69E8300}"/>
              </a:ext>
            </a:extLst>
          </p:cNvPr>
          <p:cNvSpPr txBox="1"/>
          <p:nvPr/>
        </p:nvSpPr>
        <p:spPr>
          <a:xfrm>
            <a:off x="6324600" y="3995870"/>
            <a:ext cx="5574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46327"/>
                </a:solidFill>
                <a:latin typeface="Malik Bold"/>
              </a:rPr>
              <a:t>Oui</a:t>
            </a:r>
            <a:r>
              <a:rPr lang="en-US" sz="3200" dirty="0">
                <a:solidFill>
                  <a:srgbClr val="C46327"/>
                </a:solidFill>
                <a:latin typeface="Malik Bold"/>
              </a:rPr>
              <a:t> à 90% </a:t>
            </a:r>
            <a:r>
              <a:rPr lang="en-US" sz="3200" dirty="0" err="1">
                <a:solidFill>
                  <a:srgbClr val="C46327"/>
                </a:solidFill>
                <a:latin typeface="Malik Bold"/>
              </a:rPr>
              <a:t>mais</a:t>
            </a:r>
            <a:r>
              <a:rPr lang="en-US" sz="3200" dirty="0">
                <a:solidFill>
                  <a:srgbClr val="C46327"/>
                </a:solidFill>
                <a:latin typeface="Malik Bold"/>
              </a:rPr>
              <a:t>….</a:t>
            </a:r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641809" y="4472373"/>
            <a:ext cx="7958149" cy="4604996"/>
          </a:xfrm>
          <a:custGeom>
            <a:avLst/>
            <a:gdLst/>
            <a:ahLst/>
            <a:cxnLst/>
            <a:rect l="l" t="t" r="r" b="b"/>
            <a:pathLst>
              <a:path w="7958149" h="4604996">
                <a:moveTo>
                  <a:pt x="0" y="0"/>
                </a:moveTo>
                <a:lnTo>
                  <a:pt x="7958149" y="0"/>
                </a:lnTo>
                <a:lnTo>
                  <a:pt x="7958149" y="4604996"/>
                </a:lnTo>
                <a:lnTo>
                  <a:pt x="0" y="4604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845" t="-62648" r="-71167" b="-3178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519085" y="2659762"/>
            <a:ext cx="8622544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Selon vous, avoir une information de toutes les actions/évènements programmés - est ce 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4124" y="3399534"/>
            <a:ext cx="1468675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591800" y="4753414"/>
            <a:ext cx="872296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001" dirty="0">
                <a:solidFill>
                  <a:srgbClr val="000000"/>
                </a:solidFill>
                <a:latin typeface="Malik"/>
              </a:rPr>
              <a:t>a. Utile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33904" y="5161560"/>
            <a:ext cx="1179215" cy="35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001">
                <a:solidFill>
                  <a:srgbClr val="000000"/>
                </a:solidFill>
                <a:latin typeface="Malik"/>
              </a:rPr>
              <a:t>b. Pas utile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33904" y="5529832"/>
            <a:ext cx="1656457" cy="35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</a:pPr>
            <a:r>
              <a:rPr lang="en-US" sz="2001">
                <a:solidFill>
                  <a:srgbClr val="000000"/>
                </a:solidFill>
                <a:latin typeface="Malik"/>
              </a:rPr>
              <a:t>c. Pourquoi pas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32693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174651" y="3790138"/>
            <a:ext cx="5854973" cy="3006001"/>
          </a:xfrm>
          <a:custGeom>
            <a:avLst/>
            <a:gdLst/>
            <a:ahLst/>
            <a:cxnLst/>
            <a:rect l="l" t="t" r="r" b="b"/>
            <a:pathLst>
              <a:path w="5854973" h="3006001">
                <a:moveTo>
                  <a:pt x="0" y="0"/>
                </a:moveTo>
                <a:lnTo>
                  <a:pt x="5854973" y="0"/>
                </a:lnTo>
                <a:lnTo>
                  <a:pt x="5854973" y="3006001"/>
                </a:lnTo>
                <a:lnTo>
                  <a:pt x="0" y="3006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862" t="-45831" r="-126237" b="-13366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9068813" y="6877414"/>
            <a:ext cx="4755440" cy="3439614"/>
          </a:xfrm>
          <a:custGeom>
            <a:avLst/>
            <a:gdLst/>
            <a:ahLst/>
            <a:cxnLst/>
            <a:rect l="l" t="t" r="r" b="b"/>
            <a:pathLst>
              <a:path w="4755440" h="3439614">
                <a:moveTo>
                  <a:pt x="0" y="0"/>
                </a:moveTo>
                <a:lnTo>
                  <a:pt x="4755440" y="0"/>
                </a:lnTo>
                <a:lnTo>
                  <a:pt x="4755440" y="3439614"/>
                </a:lnTo>
                <a:lnTo>
                  <a:pt x="0" y="34396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4253" t="-145290" r="-78955" b="-606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107976" y="2455973"/>
            <a:ext cx="835503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Selon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vous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, comment </a:t>
            </a: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est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perçue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 la FOSA par </a:t>
            </a: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votre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 entourage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4000" y="3085212"/>
            <a:ext cx="1563925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00378" y="5920151"/>
            <a:ext cx="8355037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Disposez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vous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 de </a:t>
            </a: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toutes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 les </a:t>
            </a: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informations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, supports pour </a:t>
            </a:r>
            <a:r>
              <a:rPr lang="en-US" sz="2000" dirty="0" err="1">
                <a:solidFill>
                  <a:srgbClr val="296784"/>
                </a:solidFill>
                <a:latin typeface="Malik Bold"/>
              </a:rPr>
              <a:t>communiquer</a:t>
            </a:r>
            <a:r>
              <a:rPr lang="en-US" sz="2000" dirty="0">
                <a:solidFill>
                  <a:srgbClr val="296784"/>
                </a:solidFill>
                <a:latin typeface="Malik Bold"/>
              </a:rPr>
              <a:t> sur la FOSA 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05800" y="6631351"/>
            <a:ext cx="1527010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870986" y="7210403"/>
            <a:ext cx="558975" cy="31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4"/>
              </a:lnSpc>
            </a:pPr>
            <a:r>
              <a:rPr lang="en-US" sz="1717">
                <a:solidFill>
                  <a:srgbClr val="000000"/>
                </a:solidFill>
                <a:latin typeface="Malik"/>
              </a:rPr>
              <a:t>a. Oui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70986" y="7517286"/>
            <a:ext cx="639055" cy="31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4"/>
              </a:lnSpc>
            </a:pPr>
            <a:r>
              <a:rPr lang="en-US" sz="1717">
                <a:solidFill>
                  <a:srgbClr val="000000"/>
                </a:solidFill>
                <a:latin typeface="Malik"/>
              </a:rPr>
              <a:t>b. Non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75038" y="3894679"/>
            <a:ext cx="1331430" cy="30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6"/>
              </a:lnSpc>
            </a:pPr>
            <a:r>
              <a:rPr lang="en-US" sz="1668">
                <a:solidFill>
                  <a:srgbClr val="000000"/>
                </a:solidFill>
                <a:latin typeface="Malik"/>
              </a:rPr>
              <a:t>a. Bien connue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86392" y="4204250"/>
            <a:ext cx="1287317" cy="30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6"/>
              </a:lnSpc>
            </a:pPr>
            <a:r>
              <a:rPr lang="en-US" sz="1668">
                <a:solidFill>
                  <a:srgbClr val="000000"/>
                </a:solidFill>
                <a:latin typeface="Malik"/>
              </a:rPr>
              <a:t>b. Peu connue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93902" y="4513821"/>
            <a:ext cx="1272298" cy="30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6"/>
              </a:lnSpc>
            </a:pPr>
            <a:r>
              <a:rPr lang="en-US" sz="1668">
                <a:solidFill>
                  <a:srgbClr val="000000"/>
                </a:solidFill>
                <a:latin typeface="Malik"/>
              </a:rPr>
              <a:t>c. Mal connue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74743" y="4817673"/>
            <a:ext cx="1994070" cy="30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6"/>
              </a:lnSpc>
            </a:pPr>
            <a:r>
              <a:rPr lang="en-US" sz="1668">
                <a:solidFill>
                  <a:srgbClr val="000000"/>
                </a:solidFill>
                <a:latin typeface="Malik"/>
              </a:rPr>
              <a:t>d. Pas du tout connue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7969978" y="6896100"/>
            <a:ext cx="2052453" cy="2052453"/>
          </a:xfrm>
          <a:custGeom>
            <a:avLst/>
            <a:gdLst/>
            <a:ahLst/>
            <a:cxnLst/>
            <a:rect l="l" t="t" r="r" b="b"/>
            <a:pathLst>
              <a:path w="2052453" h="2052453">
                <a:moveTo>
                  <a:pt x="0" y="0"/>
                </a:moveTo>
                <a:lnTo>
                  <a:pt x="2052453" y="0"/>
                </a:lnTo>
                <a:lnTo>
                  <a:pt x="2052453" y="2052453"/>
                </a:lnTo>
                <a:lnTo>
                  <a:pt x="0" y="205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2485481" y="6725839"/>
            <a:ext cx="3193393" cy="1987887"/>
          </a:xfrm>
          <a:custGeom>
            <a:avLst/>
            <a:gdLst/>
            <a:ahLst/>
            <a:cxnLst/>
            <a:rect l="l" t="t" r="r" b="b"/>
            <a:pathLst>
              <a:path w="3193393" h="1987887">
                <a:moveTo>
                  <a:pt x="0" y="0"/>
                </a:moveTo>
                <a:lnTo>
                  <a:pt x="3193393" y="0"/>
                </a:lnTo>
                <a:lnTo>
                  <a:pt x="3193393" y="1987887"/>
                </a:lnTo>
                <a:lnTo>
                  <a:pt x="0" y="1987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2187342" y="7098288"/>
            <a:ext cx="3455483" cy="1615438"/>
          </a:xfrm>
          <a:custGeom>
            <a:avLst/>
            <a:gdLst/>
            <a:ahLst/>
            <a:cxnLst/>
            <a:rect l="l" t="t" r="r" b="b"/>
            <a:pathLst>
              <a:path w="3455483" h="1615438">
                <a:moveTo>
                  <a:pt x="0" y="0"/>
                </a:moveTo>
                <a:lnTo>
                  <a:pt x="3455482" y="0"/>
                </a:lnTo>
                <a:lnTo>
                  <a:pt x="3455482" y="1615439"/>
                </a:lnTo>
                <a:lnTo>
                  <a:pt x="0" y="1615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85B1C22-C925-2903-3743-D21C0DCAA7D2}"/>
              </a:ext>
            </a:extLst>
          </p:cNvPr>
          <p:cNvSpPr/>
          <p:nvPr/>
        </p:nvSpPr>
        <p:spPr>
          <a:xfrm>
            <a:off x="6209563" y="1861457"/>
            <a:ext cx="5661308" cy="1740870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09AD0FD2-9B2B-250B-E54E-139732F00A43}"/>
              </a:ext>
            </a:extLst>
          </p:cNvPr>
          <p:cNvGrpSpPr/>
          <p:nvPr/>
        </p:nvGrpSpPr>
        <p:grpSpPr>
          <a:xfrm rot="18616330">
            <a:off x="4008552" y="5403754"/>
            <a:ext cx="2908643" cy="393783"/>
            <a:chOff x="0" y="0"/>
            <a:chExt cx="2888648" cy="580390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83D0481-4C74-8C97-0A6B-769F545CC125}"/>
                </a:ext>
              </a:extLst>
            </p:cNvPr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1D07B3D-D31D-9B00-722D-C549D45234D9}"/>
                </a:ext>
              </a:extLst>
            </p:cNvPr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57862E58-DCE3-9EE5-5101-A5AB60B1D3B6}"/>
              </a:ext>
            </a:extLst>
          </p:cNvPr>
          <p:cNvGrpSpPr/>
          <p:nvPr/>
        </p:nvGrpSpPr>
        <p:grpSpPr>
          <a:xfrm rot="16200000">
            <a:off x="7974048" y="5363631"/>
            <a:ext cx="2328069" cy="420266"/>
            <a:chOff x="0" y="0"/>
            <a:chExt cx="2888648" cy="580390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420531D-152A-08B7-10D8-A1F0CD08475D}"/>
                </a:ext>
              </a:extLst>
            </p:cNvPr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99E7CA8-EF33-C128-474B-2D887BD0F2AD}"/>
                </a:ext>
              </a:extLst>
            </p:cNvPr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3548DD06-6727-0360-E43C-99F7E1C1DDD9}"/>
              </a:ext>
            </a:extLst>
          </p:cNvPr>
          <p:cNvSpPr txBox="1"/>
          <p:nvPr/>
        </p:nvSpPr>
        <p:spPr>
          <a:xfrm>
            <a:off x="5642825" y="623042"/>
            <a:ext cx="685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296784"/>
                </a:solidFill>
                <a:latin typeface="Malik Bold" panose="020B0604020202020204" charset="0"/>
              </a:rPr>
              <a:t>Les Motivations des Bénévoles</a:t>
            </a:r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F902BE84-2816-AA7B-6F7F-22E360929999}"/>
              </a:ext>
            </a:extLst>
          </p:cNvPr>
          <p:cNvGrpSpPr/>
          <p:nvPr/>
        </p:nvGrpSpPr>
        <p:grpSpPr>
          <a:xfrm rot="14343952">
            <a:off x="11332517" y="5403198"/>
            <a:ext cx="2908643" cy="393783"/>
            <a:chOff x="0" y="0"/>
            <a:chExt cx="2888648" cy="580390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5783B0F0-10F5-F9E0-D72F-0DAE61439053}"/>
                </a:ext>
              </a:extLst>
            </p:cNvPr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4CF4E827-2839-03BE-534B-1019A4093A72}"/>
                </a:ext>
              </a:extLst>
            </p:cNvPr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87247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11"/>
          <p:cNvGrpSpPr/>
          <p:nvPr/>
        </p:nvGrpSpPr>
        <p:grpSpPr>
          <a:xfrm rot="8586331">
            <a:off x="10102854" y="4232678"/>
            <a:ext cx="1458173" cy="292978"/>
            <a:chOff x="0" y="0"/>
            <a:chExt cx="2888648" cy="580390"/>
          </a:xfrm>
        </p:grpSpPr>
        <p:sp>
          <p:nvSpPr>
            <p:cNvPr id="12" name="Freeform 12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 rot="2307455">
            <a:off x="7164033" y="4206970"/>
            <a:ext cx="1458173" cy="292978"/>
            <a:chOff x="0" y="0"/>
            <a:chExt cx="2888648" cy="580390"/>
          </a:xfrm>
        </p:grpSpPr>
        <p:sp>
          <p:nvSpPr>
            <p:cNvPr id="15" name="Freeform 15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716412" y="3411623"/>
            <a:ext cx="3257501" cy="880623"/>
            <a:chOff x="0" y="0"/>
            <a:chExt cx="9555633" cy="25832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598122" y="5740433"/>
            <a:ext cx="3257501" cy="880623"/>
            <a:chOff x="0" y="0"/>
            <a:chExt cx="9555633" cy="25832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717818" y="8852953"/>
            <a:ext cx="3504653" cy="880623"/>
            <a:chOff x="0" y="0"/>
            <a:chExt cx="9555633" cy="25832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090452" y="3623334"/>
            <a:ext cx="250942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Faire connaitre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82273" y="5761644"/>
            <a:ext cx="2187629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Promouvoir les activités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87247" y="9111836"/>
            <a:ext cx="3238905" cy="362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 dirty="0" err="1">
                <a:solidFill>
                  <a:srgbClr val="FFFFFF"/>
                </a:solidFill>
                <a:latin typeface="Malik"/>
              </a:rPr>
              <a:t>Partager</a:t>
            </a:r>
            <a:r>
              <a:rPr lang="en-US" sz="2000" spc="100" dirty="0">
                <a:solidFill>
                  <a:srgbClr val="FFFFFF"/>
                </a:solidFill>
                <a:latin typeface="Malik"/>
              </a:rPr>
              <a:t> les </a:t>
            </a:r>
            <a:r>
              <a:rPr lang="en-US" sz="2000" spc="100" dirty="0" err="1">
                <a:solidFill>
                  <a:srgbClr val="FFFFFF"/>
                </a:solidFill>
                <a:latin typeface="Malik"/>
              </a:rPr>
              <a:t>mêmes</a:t>
            </a:r>
            <a:r>
              <a:rPr lang="en-US" sz="2000" spc="100" dirty="0">
                <a:solidFill>
                  <a:srgbClr val="FFFFFF"/>
                </a:solidFill>
                <a:latin typeface="Malik"/>
              </a:rPr>
              <a:t> </a:t>
            </a:r>
            <a:r>
              <a:rPr lang="en-US" sz="2000" spc="100" dirty="0" err="1">
                <a:solidFill>
                  <a:srgbClr val="FFFFFF"/>
                </a:solidFill>
                <a:latin typeface="Malik"/>
              </a:rPr>
              <a:t>valeurs</a:t>
            </a:r>
            <a:endParaRPr lang="en-US" sz="2000" spc="100" dirty="0">
              <a:solidFill>
                <a:srgbClr val="FFFFFF"/>
              </a:solidFill>
              <a:latin typeface="Malik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1764301" y="3364950"/>
            <a:ext cx="3257501" cy="880623"/>
            <a:chOff x="0" y="0"/>
            <a:chExt cx="9555633" cy="25832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858116" y="5761217"/>
            <a:ext cx="3257501" cy="880623"/>
            <a:chOff x="0" y="0"/>
            <a:chExt cx="9555633" cy="25832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2299237" y="3576661"/>
            <a:ext cx="218762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Faire rayonner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245869" y="5782429"/>
            <a:ext cx="248199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Faire partie d’une association solidaire </a:t>
            </a:r>
          </a:p>
        </p:txBody>
      </p:sp>
      <p:grpSp>
        <p:nvGrpSpPr>
          <p:cNvPr id="32" name="Group 32"/>
          <p:cNvGrpSpPr/>
          <p:nvPr/>
        </p:nvGrpSpPr>
        <p:grpSpPr>
          <a:xfrm rot="-10800000">
            <a:off x="11035214" y="6034256"/>
            <a:ext cx="1458173" cy="292978"/>
            <a:chOff x="0" y="0"/>
            <a:chExt cx="2888648" cy="580390"/>
          </a:xfrm>
        </p:grpSpPr>
        <p:sp>
          <p:nvSpPr>
            <p:cNvPr id="33" name="Freeform 33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339696" y="6034256"/>
            <a:ext cx="1458173" cy="292978"/>
            <a:chOff x="0" y="0"/>
            <a:chExt cx="2888648" cy="580390"/>
          </a:xfrm>
        </p:grpSpPr>
        <p:sp>
          <p:nvSpPr>
            <p:cNvPr id="36" name="Freeform 36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" name="Freeform 38"/>
          <p:cNvSpPr/>
          <p:nvPr/>
        </p:nvSpPr>
        <p:spPr>
          <a:xfrm>
            <a:off x="8004663" y="5572206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3"/>
                </a:lnTo>
                <a:lnTo>
                  <a:pt x="0" y="9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9" name="TextBox 39"/>
          <p:cNvSpPr txBox="1"/>
          <p:nvPr/>
        </p:nvSpPr>
        <p:spPr>
          <a:xfrm>
            <a:off x="3387105" y="1948382"/>
            <a:ext cx="11939529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296784"/>
                </a:solidFill>
                <a:latin typeface="Malik Bold"/>
              </a:rPr>
              <a:t>Aider la Fondation</a:t>
            </a:r>
          </a:p>
        </p:txBody>
      </p:sp>
      <p:grpSp>
        <p:nvGrpSpPr>
          <p:cNvPr id="40" name="Group 40"/>
          <p:cNvGrpSpPr/>
          <p:nvPr/>
        </p:nvGrpSpPr>
        <p:grpSpPr>
          <a:xfrm rot="-5400000">
            <a:off x="8707003" y="7699376"/>
            <a:ext cx="1458173" cy="292978"/>
            <a:chOff x="0" y="0"/>
            <a:chExt cx="2888648" cy="580390"/>
          </a:xfrm>
        </p:grpSpPr>
        <p:sp>
          <p:nvSpPr>
            <p:cNvPr id="41" name="Freeform 41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87247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11"/>
          <p:cNvGrpSpPr/>
          <p:nvPr/>
        </p:nvGrpSpPr>
        <p:grpSpPr>
          <a:xfrm rot="8586331">
            <a:off x="10102854" y="4232678"/>
            <a:ext cx="1458173" cy="292978"/>
            <a:chOff x="0" y="0"/>
            <a:chExt cx="2888648" cy="580390"/>
          </a:xfrm>
        </p:grpSpPr>
        <p:sp>
          <p:nvSpPr>
            <p:cNvPr id="12" name="Freeform 12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 rot="2307455">
            <a:off x="7164033" y="4206970"/>
            <a:ext cx="1458173" cy="292978"/>
            <a:chOff x="0" y="0"/>
            <a:chExt cx="2888648" cy="580390"/>
          </a:xfrm>
        </p:grpSpPr>
        <p:sp>
          <p:nvSpPr>
            <p:cNvPr id="15" name="Freeform 15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716412" y="3411623"/>
            <a:ext cx="3257501" cy="880623"/>
            <a:chOff x="0" y="0"/>
            <a:chExt cx="9555633" cy="25832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598122" y="5740433"/>
            <a:ext cx="3257501" cy="880623"/>
            <a:chOff x="0" y="0"/>
            <a:chExt cx="9555633" cy="25832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090452" y="3623334"/>
            <a:ext cx="250942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Aider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82273" y="5952144"/>
            <a:ext cx="218762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Soutenir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764301" y="3364950"/>
            <a:ext cx="3257501" cy="880623"/>
            <a:chOff x="0" y="0"/>
            <a:chExt cx="9555633" cy="25832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858116" y="5761217"/>
            <a:ext cx="3257501" cy="880623"/>
            <a:chOff x="0" y="0"/>
            <a:chExt cx="9555633" cy="25832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299237" y="3576661"/>
            <a:ext cx="218762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Soulager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245869" y="5972929"/>
            <a:ext cx="248199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Accompagner </a:t>
            </a:r>
          </a:p>
        </p:txBody>
      </p:sp>
      <p:grpSp>
        <p:nvGrpSpPr>
          <p:cNvPr id="29" name="Group 29"/>
          <p:cNvGrpSpPr/>
          <p:nvPr/>
        </p:nvGrpSpPr>
        <p:grpSpPr>
          <a:xfrm rot="-10800000">
            <a:off x="11035214" y="6034256"/>
            <a:ext cx="1458173" cy="292978"/>
            <a:chOff x="0" y="0"/>
            <a:chExt cx="2888648" cy="580390"/>
          </a:xfrm>
        </p:grpSpPr>
        <p:sp>
          <p:nvSpPr>
            <p:cNvPr id="30" name="Freeform 30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339696" y="6034256"/>
            <a:ext cx="1458173" cy="292978"/>
            <a:chOff x="0" y="0"/>
            <a:chExt cx="2888648" cy="580390"/>
          </a:xfrm>
        </p:grpSpPr>
        <p:sp>
          <p:nvSpPr>
            <p:cNvPr id="33" name="Freeform 33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272077" y="2043642"/>
            <a:ext cx="11939529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296784"/>
                </a:solidFill>
                <a:latin typeface="Malik Bold"/>
              </a:rPr>
              <a:t>Être Solidaire</a:t>
            </a:r>
          </a:p>
        </p:txBody>
      </p:sp>
      <p:sp>
        <p:nvSpPr>
          <p:cNvPr id="36" name="Freeform 36"/>
          <p:cNvSpPr/>
          <p:nvPr/>
        </p:nvSpPr>
        <p:spPr>
          <a:xfrm>
            <a:off x="8029261" y="5323948"/>
            <a:ext cx="2774562" cy="1297108"/>
          </a:xfrm>
          <a:custGeom>
            <a:avLst/>
            <a:gdLst/>
            <a:ahLst/>
            <a:cxnLst/>
            <a:rect l="l" t="t" r="r" b="b"/>
            <a:pathLst>
              <a:path w="2774562" h="1297108">
                <a:moveTo>
                  <a:pt x="0" y="0"/>
                </a:moveTo>
                <a:lnTo>
                  <a:pt x="2774562" y="0"/>
                </a:lnTo>
                <a:lnTo>
                  <a:pt x="2774562" y="1297108"/>
                </a:lnTo>
                <a:lnTo>
                  <a:pt x="0" y="1297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7" name="TextBox 37"/>
          <p:cNvSpPr txBox="1"/>
          <p:nvPr/>
        </p:nvSpPr>
        <p:spPr>
          <a:xfrm>
            <a:off x="3351515" y="7992656"/>
            <a:ext cx="175071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919"/>
                </a:solidFill>
                <a:latin typeface="Malik"/>
              </a:rPr>
              <a:t>Mes Pairs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887035" y="7992656"/>
            <a:ext cx="148907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919"/>
                </a:solidFill>
                <a:latin typeface="Malik"/>
              </a:rPr>
              <a:t>Familles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60916" y="7992656"/>
            <a:ext cx="1906726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191919"/>
                </a:solidFill>
                <a:latin typeface="Malik"/>
              </a:rPr>
              <a:t>Orphelins</a:t>
            </a:r>
            <a:endParaRPr lang="en-US" sz="3399" dirty="0">
              <a:solidFill>
                <a:srgbClr val="191919"/>
              </a:solidFill>
              <a:latin typeface="Malik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869970" y="7992656"/>
            <a:ext cx="129401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919"/>
                </a:solidFill>
                <a:latin typeface="Malik"/>
              </a:rPr>
              <a:t>Blessés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4372548" y="6074338"/>
            <a:ext cx="9812388" cy="156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296784"/>
                </a:solidFill>
                <a:latin typeface="Malik Bold"/>
              </a:rPr>
              <a:t>Présentation 2024 </a:t>
            </a:r>
          </a:p>
        </p:txBody>
      </p:sp>
      <p:sp>
        <p:nvSpPr>
          <p:cNvPr id="11" name="Freeform 11"/>
          <p:cNvSpPr/>
          <p:nvPr/>
        </p:nvSpPr>
        <p:spPr>
          <a:xfrm>
            <a:off x="4287641" y="1644869"/>
            <a:ext cx="9712717" cy="3344096"/>
          </a:xfrm>
          <a:custGeom>
            <a:avLst/>
            <a:gdLst/>
            <a:ahLst/>
            <a:cxnLst/>
            <a:rect l="l" t="t" r="r" b="b"/>
            <a:pathLst>
              <a:path w="9712717" h="3344096">
                <a:moveTo>
                  <a:pt x="0" y="0"/>
                </a:moveTo>
                <a:lnTo>
                  <a:pt x="9712718" y="0"/>
                </a:lnTo>
                <a:lnTo>
                  <a:pt x="9712718" y="3344097"/>
                </a:lnTo>
                <a:lnTo>
                  <a:pt x="0" y="3344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87247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11"/>
          <p:cNvGrpSpPr/>
          <p:nvPr/>
        </p:nvGrpSpPr>
        <p:grpSpPr>
          <a:xfrm>
            <a:off x="2385253" y="4410843"/>
            <a:ext cx="3257501" cy="880623"/>
            <a:chOff x="0" y="0"/>
            <a:chExt cx="9555633" cy="25832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69404" y="4622555"/>
            <a:ext cx="2187629" cy="36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 dirty="0" err="1">
                <a:solidFill>
                  <a:srgbClr val="FFFFFF"/>
                </a:solidFill>
                <a:latin typeface="Malik"/>
              </a:rPr>
              <a:t>Offrir</a:t>
            </a:r>
            <a:endParaRPr lang="en-US" sz="2000" spc="100" dirty="0">
              <a:solidFill>
                <a:srgbClr val="FFFFFF"/>
              </a:solidFill>
              <a:latin typeface="Malik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2645246" y="4431627"/>
            <a:ext cx="3257501" cy="880623"/>
            <a:chOff x="0" y="0"/>
            <a:chExt cx="9555633" cy="25832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033000" y="4643339"/>
            <a:ext cx="2481994" cy="36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 dirty="0" err="1">
                <a:solidFill>
                  <a:srgbClr val="FFFFFF"/>
                </a:solidFill>
                <a:latin typeface="Malik"/>
              </a:rPr>
              <a:t>Transmettre</a:t>
            </a:r>
            <a:r>
              <a:rPr lang="en-US" sz="2000" spc="100" dirty="0">
                <a:solidFill>
                  <a:srgbClr val="FFFFFF"/>
                </a:solidFill>
                <a:latin typeface="Malik"/>
              </a:rPr>
              <a:t> </a:t>
            </a:r>
          </a:p>
        </p:txBody>
      </p:sp>
      <p:grpSp>
        <p:nvGrpSpPr>
          <p:cNvPr id="17" name="Group 17"/>
          <p:cNvGrpSpPr/>
          <p:nvPr/>
        </p:nvGrpSpPr>
        <p:grpSpPr>
          <a:xfrm rot="-10800000">
            <a:off x="10822345" y="4704666"/>
            <a:ext cx="1458173" cy="292978"/>
            <a:chOff x="0" y="0"/>
            <a:chExt cx="2888648" cy="580390"/>
          </a:xfrm>
        </p:grpSpPr>
        <p:sp>
          <p:nvSpPr>
            <p:cNvPr id="18" name="Freeform 18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26827" y="4704666"/>
            <a:ext cx="1458173" cy="292978"/>
            <a:chOff x="0" y="0"/>
            <a:chExt cx="2888648" cy="580390"/>
          </a:xfrm>
        </p:grpSpPr>
        <p:sp>
          <p:nvSpPr>
            <p:cNvPr id="21" name="Freeform 21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224452" y="1967442"/>
            <a:ext cx="11939529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296784"/>
                </a:solidFill>
                <a:latin typeface="Malik Bold"/>
              </a:rPr>
              <a:t>Donner après avoir reçu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20041" y="7072641"/>
            <a:ext cx="3813572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191919"/>
                </a:solidFill>
                <a:latin typeface="Malik"/>
              </a:rPr>
              <a:t>Pupilles</a:t>
            </a:r>
            <a:r>
              <a:rPr lang="en-US" sz="3399" dirty="0">
                <a:solidFill>
                  <a:srgbClr val="191919"/>
                </a:solidFill>
                <a:latin typeface="Malik"/>
              </a:rPr>
              <a:t> de la Nation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20638" y="7072641"/>
            <a:ext cx="3815259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919"/>
                </a:solidFill>
                <a:latin typeface="Malik"/>
              </a:rPr>
              <a:t>Ex ayant-droit FOSA</a:t>
            </a:r>
          </a:p>
        </p:txBody>
      </p:sp>
      <p:sp>
        <p:nvSpPr>
          <p:cNvPr id="26" name="Freeform 26"/>
          <p:cNvSpPr/>
          <p:nvPr/>
        </p:nvSpPr>
        <p:spPr>
          <a:xfrm>
            <a:off x="8377142" y="3975501"/>
            <a:ext cx="1692728" cy="1692728"/>
          </a:xfrm>
          <a:custGeom>
            <a:avLst/>
            <a:gdLst/>
            <a:ahLst/>
            <a:cxnLst/>
            <a:rect l="l" t="t" r="r" b="b"/>
            <a:pathLst>
              <a:path w="1692728" h="1692728">
                <a:moveTo>
                  <a:pt x="0" y="0"/>
                </a:moveTo>
                <a:lnTo>
                  <a:pt x="1692728" y="0"/>
                </a:lnTo>
                <a:lnTo>
                  <a:pt x="1692728" y="1692727"/>
                </a:lnTo>
                <a:lnTo>
                  <a:pt x="0" y="16927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87247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3224452" y="1967442"/>
            <a:ext cx="11939529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296784"/>
                </a:solidFill>
                <a:latin typeface="Malik Bold"/>
              </a:rPr>
              <a:t>Meeting Aérien</a:t>
            </a: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8592963" y="5099652"/>
            <a:ext cx="1458173" cy="292978"/>
            <a:chOff x="0" y="0"/>
            <a:chExt cx="2888648" cy="580390"/>
          </a:xfrm>
        </p:grpSpPr>
        <p:sp>
          <p:nvSpPr>
            <p:cNvPr id="13" name="Freeform 13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96905" y="3606547"/>
            <a:ext cx="3257501" cy="880623"/>
            <a:chOff x="0" y="0"/>
            <a:chExt cx="9555633" cy="25832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40379" y="6416001"/>
            <a:ext cx="3257501" cy="880623"/>
            <a:chOff x="0" y="0"/>
            <a:chExt cx="9555633" cy="25832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913796" y="3818258"/>
            <a:ext cx="2694613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Passion aéronautique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24530" y="6437212"/>
            <a:ext cx="2187629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Appartenance au milieu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800372" y="6436785"/>
            <a:ext cx="3257501" cy="880623"/>
            <a:chOff x="0" y="0"/>
            <a:chExt cx="9555633" cy="25832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55634" cy="2583240"/>
            </a:xfrm>
            <a:custGeom>
              <a:avLst/>
              <a:gdLst/>
              <a:ahLst/>
              <a:cxnLst/>
              <a:rect l="l" t="t" r="r" b="b"/>
              <a:pathLst>
                <a:path w="9555634" h="2583240">
                  <a:moveTo>
                    <a:pt x="9431173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31173" y="0"/>
                  </a:lnTo>
                  <a:cubicBezTo>
                    <a:pt x="9499753" y="0"/>
                    <a:pt x="9555634" y="55880"/>
                    <a:pt x="9555634" y="124460"/>
                  </a:cubicBezTo>
                  <a:lnTo>
                    <a:pt x="9555634" y="2458780"/>
                  </a:lnTo>
                  <a:cubicBezTo>
                    <a:pt x="9555634" y="2527360"/>
                    <a:pt x="9499753" y="2583240"/>
                    <a:pt x="9431173" y="258324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188125" y="6648497"/>
            <a:ext cx="248199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00">
                <a:solidFill>
                  <a:srgbClr val="FFFFFF"/>
                </a:solidFill>
                <a:latin typeface="Malik"/>
              </a:rPr>
              <a:t>Exemple familial</a:t>
            </a:r>
          </a:p>
        </p:txBody>
      </p:sp>
      <p:grpSp>
        <p:nvGrpSpPr>
          <p:cNvPr id="24" name="Group 24"/>
          <p:cNvGrpSpPr/>
          <p:nvPr/>
        </p:nvGrpSpPr>
        <p:grpSpPr>
          <a:xfrm rot="-10800000">
            <a:off x="10977471" y="6709823"/>
            <a:ext cx="1458173" cy="292978"/>
            <a:chOff x="0" y="0"/>
            <a:chExt cx="2888648" cy="580390"/>
          </a:xfrm>
        </p:grpSpPr>
        <p:sp>
          <p:nvSpPr>
            <p:cNvPr id="25" name="Freeform 25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281953" y="6709823"/>
            <a:ext cx="1458173" cy="292978"/>
            <a:chOff x="0" y="0"/>
            <a:chExt cx="2888648" cy="580390"/>
          </a:xfrm>
        </p:grpSpPr>
        <p:sp>
          <p:nvSpPr>
            <p:cNvPr id="28" name="Freeform 28"/>
            <p:cNvSpPr/>
            <p:nvPr/>
          </p:nvSpPr>
          <p:spPr>
            <a:xfrm>
              <a:off x="247589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-2540"/>
              <a:ext cx="2888648" cy="582930"/>
            </a:xfrm>
            <a:custGeom>
              <a:avLst/>
              <a:gdLst/>
              <a:ahLst/>
              <a:cxnLst/>
              <a:rect l="l" t="t" r="r" b="b"/>
              <a:pathLst>
                <a:path w="2888648" h="582930">
                  <a:moveTo>
                    <a:pt x="2872138" y="261620"/>
                  </a:moveTo>
                  <a:lnTo>
                    <a:pt x="2497488" y="8890"/>
                  </a:lnTo>
                  <a:cubicBezTo>
                    <a:pt x="2486058" y="1270"/>
                    <a:pt x="2470818" y="0"/>
                    <a:pt x="2458118" y="6350"/>
                  </a:cubicBezTo>
                  <a:cubicBezTo>
                    <a:pt x="2445418" y="12700"/>
                    <a:pt x="2437798" y="25400"/>
                    <a:pt x="2437798" y="39370"/>
                  </a:cubicBezTo>
                  <a:lnTo>
                    <a:pt x="243779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2437798" y="330200"/>
                  </a:lnTo>
                  <a:lnTo>
                    <a:pt x="2437798" y="544830"/>
                  </a:lnTo>
                  <a:cubicBezTo>
                    <a:pt x="2437798" y="558800"/>
                    <a:pt x="2445418" y="571500"/>
                    <a:pt x="2458118" y="577850"/>
                  </a:cubicBezTo>
                  <a:cubicBezTo>
                    <a:pt x="2463198" y="580390"/>
                    <a:pt x="2469548" y="582930"/>
                    <a:pt x="2475898" y="582930"/>
                  </a:cubicBezTo>
                  <a:cubicBezTo>
                    <a:pt x="2483518" y="582930"/>
                    <a:pt x="2491138" y="580390"/>
                    <a:pt x="2497488" y="576580"/>
                  </a:cubicBezTo>
                  <a:lnTo>
                    <a:pt x="2872138" y="323850"/>
                  </a:lnTo>
                  <a:cubicBezTo>
                    <a:pt x="2882298" y="316230"/>
                    <a:pt x="2888648" y="304800"/>
                    <a:pt x="2888648" y="292100"/>
                  </a:cubicBezTo>
                  <a:cubicBezTo>
                    <a:pt x="2888648" y="279400"/>
                    <a:pt x="2882298" y="267970"/>
                    <a:pt x="2872138" y="261620"/>
                  </a:cubicBezTo>
                  <a:close/>
                  <a:moveTo>
                    <a:pt x="2513998" y="473710"/>
                  </a:moveTo>
                  <a:lnTo>
                    <a:pt x="2513998" y="111760"/>
                  </a:lnTo>
                  <a:lnTo>
                    <a:pt x="2781968" y="292100"/>
                  </a:lnTo>
                  <a:lnTo>
                    <a:pt x="2513998" y="473710"/>
                  </a:lnTo>
                  <a:close/>
                </a:path>
              </a:pathLst>
            </a:custGeom>
            <a:solidFill>
              <a:srgbClr val="191919">
                <a:alpha val="24706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" name="Freeform 30"/>
          <p:cNvSpPr/>
          <p:nvPr/>
        </p:nvSpPr>
        <p:spPr>
          <a:xfrm>
            <a:off x="7979258" y="6416001"/>
            <a:ext cx="2548843" cy="1586655"/>
          </a:xfrm>
          <a:custGeom>
            <a:avLst/>
            <a:gdLst/>
            <a:ahLst/>
            <a:cxnLst/>
            <a:rect l="l" t="t" r="r" b="b"/>
            <a:pathLst>
              <a:path w="2548843" h="1586655">
                <a:moveTo>
                  <a:pt x="0" y="0"/>
                </a:moveTo>
                <a:lnTo>
                  <a:pt x="2548843" y="0"/>
                </a:lnTo>
                <a:lnTo>
                  <a:pt x="2548843" y="1586655"/>
                </a:lnTo>
                <a:lnTo>
                  <a:pt x="0" y="1586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87247" y="511611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174651" y="3546187"/>
            <a:ext cx="5637907" cy="3120351"/>
          </a:xfrm>
          <a:custGeom>
            <a:avLst/>
            <a:gdLst/>
            <a:ahLst/>
            <a:cxnLst/>
            <a:rect l="l" t="t" r="r" b="b"/>
            <a:pathLst>
              <a:path w="5637907" h="3120351">
                <a:moveTo>
                  <a:pt x="0" y="0"/>
                </a:moveTo>
                <a:lnTo>
                  <a:pt x="5637908" y="0"/>
                </a:lnTo>
                <a:lnTo>
                  <a:pt x="5637908" y="3120351"/>
                </a:lnTo>
                <a:lnTo>
                  <a:pt x="0" y="3120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508" t="-45251" r="-158988" b="-15405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8558340" y="6376276"/>
            <a:ext cx="7316582" cy="2961474"/>
          </a:xfrm>
          <a:custGeom>
            <a:avLst/>
            <a:gdLst/>
            <a:ahLst/>
            <a:cxnLst/>
            <a:rect l="l" t="t" r="r" b="b"/>
            <a:pathLst>
              <a:path w="7316582" h="2961474">
                <a:moveTo>
                  <a:pt x="0" y="0"/>
                </a:moveTo>
                <a:lnTo>
                  <a:pt x="7316582" y="0"/>
                </a:lnTo>
                <a:lnTo>
                  <a:pt x="7316582" y="2961474"/>
                </a:lnTo>
                <a:lnTo>
                  <a:pt x="0" y="296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233" t="-119796" r="-11035" b="-154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-1178075" y="2429212"/>
            <a:ext cx="835503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En 2024, vous serez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9824" y="2970913"/>
            <a:ext cx="1430575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14900" y="5206050"/>
            <a:ext cx="835503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 Bold"/>
              </a:rPr>
              <a:t>Vous serez plutôt disponible 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49080" y="5742106"/>
            <a:ext cx="1566720" cy="34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30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Réponses</a:t>
            </a:r>
            <a:endParaRPr lang="en-US" sz="2000" dirty="0">
              <a:solidFill>
                <a:srgbClr val="296784"/>
              </a:solidFill>
              <a:latin typeface="Mali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10331" y="3619500"/>
            <a:ext cx="1204569" cy="29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dirty="0">
                <a:solidFill>
                  <a:srgbClr val="000000"/>
                </a:solidFill>
                <a:latin typeface="Malik"/>
              </a:rPr>
              <a:t>a. Disponible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10331" y="3980350"/>
            <a:ext cx="1526360" cy="30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>
                <a:solidFill>
                  <a:srgbClr val="000000"/>
                </a:solidFill>
                <a:latin typeface="Malik"/>
              </a:rPr>
              <a:t>b. Pas disponible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10331" y="4270581"/>
            <a:ext cx="2588953" cy="30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>
                <a:solidFill>
                  <a:srgbClr val="000000"/>
                </a:solidFill>
                <a:latin typeface="Malik"/>
              </a:rPr>
              <a:t>c.  Souhaitez faire une pause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34131" y="4621293"/>
            <a:ext cx="3529069" cy="29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dirty="0">
                <a:solidFill>
                  <a:srgbClr val="000000"/>
                </a:solidFill>
                <a:latin typeface="Malik"/>
              </a:rPr>
              <a:t>d. Il </a:t>
            </a:r>
            <a:r>
              <a:rPr lang="en-US" sz="1690" dirty="0" err="1">
                <a:solidFill>
                  <a:srgbClr val="000000"/>
                </a:solidFill>
                <a:latin typeface="Malik"/>
              </a:rPr>
              <a:t>est</a:t>
            </a:r>
            <a:r>
              <a:rPr lang="en-US" sz="1690" dirty="0">
                <a:solidFill>
                  <a:srgbClr val="000000"/>
                </a:solidFill>
                <a:latin typeface="Malik"/>
              </a:rPr>
              <a:t> trop </a:t>
            </a:r>
            <a:r>
              <a:rPr lang="en-US" sz="1690" dirty="0" err="1">
                <a:solidFill>
                  <a:srgbClr val="000000"/>
                </a:solidFill>
                <a:latin typeface="Malik"/>
              </a:rPr>
              <a:t>tôt</a:t>
            </a:r>
            <a:r>
              <a:rPr lang="en-US" sz="1690" dirty="0">
                <a:solidFill>
                  <a:srgbClr val="000000"/>
                </a:solidFill>
                <a:latin typeface="Malik"/>
              </a:rPr>
              <a:t> pour me </a:t>
            </a:r>
            <a:r>
              <a:rPr lang="en-US" sz="1690" dirty="0" err="1">
                <a:solidFill>
                  <a:srgbClr val="000000"/>
                </a:solidFill>
                <a:latin typeface="Malik"/>
              </a:rPr>
              <a:t>positionner</a:t>
            </a:r>
            <a:endParaRPr lang="en-US" sz="1690" dirty="0">
              <a:solidFill>
                <a:srgbClr val="000000"/>
              </a:solidFill>
              <a:latin typeface="Mal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636366" y="2725976"/>
            <a:ext cx="6758846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Missions des bénévoles FOSA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0010" y="3993195"/>
            <a:ext cx="15655063" cy="530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6000"/>
              </a:lnSpc>
              <a:buFont typeface="Arial"/>
              <a:buChar char="•"/>
            </a:pP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Être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unis le plus possible avec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bienveillance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,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entraide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et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solidarité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car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vous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êtes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l’image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de la FOSA sur le terrain ;</a:t>
            </a:r>
          </a:p>
          <a:p>
            <a:pPr marL="647700" lvl="1" indent="-323850">
              <a:lnSpc>
                <a:spcPts val="6000"/>
              </a:lnSpc>
              <a:buFont typeface="Arial"/>
              <a:buChar char="•"/>
            </a:pP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Permettre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une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meilleure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visibilité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de la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fondation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;</a:t>
            </a:r>
          </a:p>
          <a:p>
            <a:pPr marL="647700" lvl="1" indent="-323850">
              <a:lnSpc>
                <a:spcPts val="6000"/>
              </a:lnSpc>
              <a:buFont typeface="Arial"/>
              <a:buChar char="•"/>
            </a:pPr>
            <a:r>
              <a:rPr lang="en-US" sz="3000" dirty="0">
                <a:solidFill>
                  <a:srgbClr val="296784"/>
                </a:solidFill>
                <a:latin typeface="Malik Bold"/>
              </a:rPr>
              <a:t>Savoir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expliquer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les missions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sociales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et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aéronautiques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;</a:t>
            </a:r>
          </a:p>
          <a:p>
            <a:pPr marL="647700" lvl="1" indent="-323850">
              <a:lnSpc>
                <a:spcPts val="6000"/>
              </a:lnSpc>
              <a:buFont typeface="Arial"/>
              <a:buChar char="•"/>
            </a:pP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Être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présents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et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actifs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sur les manifestations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militaires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/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sportives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;</a:t>
            </a:r>
          </a:p>
          <a:p>
            <a:pPr marL="647700" lvl="1" indent="-323850">
              <a:lnSpc>
                <a:spcPts val="6000"/>
              </a:lnSpc>
              <a:buFont typeface="Arial"/>
              <a:buChar char="•"/>
            </a:pP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Être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force de proposition pour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initier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des actions alternatives à un MNA (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compenser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le manque à </a:t>
            </a:r>
            <a:r>
              <a:rPr lang="en-US" sz="3000" dirty="0" err="1">
                <a:solidFill>
                  <a:srgbClr val="296784"/>
                </a:solidFill>
                <a:latin typeface="Malik Bold"/>
              </a:rPr>
              <a:t>gagner</a:t>
            </a:r>
            <a:r>
              <a:rPr lang="en-US" sz="3000" dirty="0">
                <a:solidFill>
                  <a:srgbClr val="296784"/>
                </a:solidFill>
                <a:latin typeface="Malik Bold"/>
              </a:rPr>
              <a:t> de 150 000€)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120659" y="5726588"/>
            <a:ext cx="2151016" cy="2217542"/>
          </a:xfrm>
          <a:custGeom>
            <a:avLst/>
            <a:gdLst/>
            <a:ahLst/>
            <a:cxnLst/>
            <a:rect l="l" t="t" r="r" b="b"/>
            <a:pathLst>
              <a:path w="2151016" h="2217542">
                <a:moveTo>
                  <a:pt x="0" y="0"/>
                </a:moveTo>
                <a:lnTo>
                  <a:pt x="2151016" y="0"/>
                </a:lnTo>
                <a:lnTo>
                  <a:pt x="2151016" y="2217542"/>
                </a:lnTo>
                <a:lnTo>
                  <a:pt x="0" y="2217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976494" y="542589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2086898" y="4075519"/>
            <a:ext cx="14602949" cy="1724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296784"/>
                </a:solidFill>
                <a:latin typeface="Malik Bold"/>
              </a:rPr>
              <a:t>Infos dons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699083" y="3744175"/>
            <a:ext cx="9101169" cy="4907243"/>
          </a:xfrm>
          <a:custGeom>
            <a:avLst/>
            <a:gdLst/>
            <a:ahLst/>
            <a:cxnLst/>
            <a:rect l="l" t="t" r="r" b="b"/>
            <a:pathLst>
              <a:path w="9101169" h="4907243">
                <a:moveTo>
                  <a:pt x="0" y="0"/>
                </a:moveTo>
                <a:lnTo>
                  <a:pt x="9101169" y="0"/>
                </a:lnTo>
                <a:lnTo>
                  <a:pt x="9101169" y="4907243"/>
                </a:lnTo>
                <a:lnTo>
                  <a:pt x="0" y="4907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49" b="-10918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1140125" y="4910479"/>
            <a:ext cx="5895707" cy="2334934"/>
          </a:xfrm>
          <a:custGeom>
            <a:avLst/>
            <a:gdLst/>
            <a:ahLst/>
            <a:cxnLst/>
            <a:rect l="l" t="t" r="r" b="b"/>
            <a:pathLst>
              <a:path w="5895707" h="2334934">
                <a:moveTo>
                  <a:pt x="0" y="0"/>
                </a:moveTo>
                <a:lnTo>
                  <a:pt x="5895707" y="0"/>
                </a:lnTo>
                <a:lnTo>
                  <a:pt x="5895707" y="2334933"/>
                </a:lnTo>
                <a:lnTo>
                  <a:pt x="0" y="2334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663662" y="2621229"/>
            <a:ext cx="2478584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Dons 2023 :</a:t>
            </a:r>
          </a:p>
        </p:txBody>
      </p:sp>
      <p:sp>
        <p:nvSpPr>
          <p:cNvPr id="13" name="Freeform 13"/>
          <p:cNvSpPr/>
          <p:nvPr/>
        </p:nvSpPr>
        <p:spPr>
          <a:xfrm>
            <a:off x="7976494" y="542589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964807" y="3350839"/>
            <a:ext cx="6266223" cy="3772142"/>
          </a:xfrm>
          <a:custGeom>
            <a:avLst/>
            <a:gdLst/>
            <a:ahLst/>
            <a:cxnLst/>
            <a:rect l="l" t="t" r="r" b="b"/>
            <a:pathLst>
              <a:path w="6266223" h="3772142">
                <a:moveTo>
                  <a:pt x="0" y="0"/>
                </a:moveTo>
                <a:lnTo>
                  <a:pt x="6266222" y="0"/>
                </a:lnTo>
                <a:lnTo>
                  <a:pt x="6266222" y="3772142"/>
                </a:lnTo>
                <a:lnTo>
                  <a:pt x="0" y="3772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0589822" y="2939948"/>
            <a:ext cx="5247824" cy="4183033"/>
          </a:xfrm>
          <a:custGeom>
            <a:avLst/>
            <a:gdLst/>
            <a:ahLst/>
            <a:cxnLst/>
            <a:rect l="l" t="t" r="r" b="b"/>
            <a:pathLst>
              <a:path w="5247824" h="4183033">
                <a:moveTo>
                  <a:pt x="0" y="0"/>
                </a:moveTo>
                <a:lnTo>
                  <a:pt x="5247824" y="0"/>
                </a:lnTo>
                <a:lnTo>
                  <a:pt x="5247824" y="4183033"/>
                </a:lnTo>
                <a:lnTo>
                  <a:pt x="0" y="4183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332" r="-16305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929386" y="2350034"/>
            <a:ext cx="2478584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Dons 2023 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70327" y="7500329"/>
            <a:ext cx="6547346" cy="236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296784"/>
                </a:solidFill>
                <a:latin typeface="Malik Bold"/>
              </a:rPr>
              <a:t>Objectifs</a:t>
            </a:r>
            <a:r>
              <a:rPr lang="en-US" sz="2200" dirty="0">
                <a:solidFill>
                  <a:srgbClr val="296784"/>
                </a:solidFill>
                <a:latin typeface="Malik Bold"/>
              </a:rPr>
              <a:t> pour 2024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296784"/>
              </a:solidFill>
              <a:latin typeface="Malik Bold"/>
            </a:endParaRPr>
          </a:p>
          <a:p>
            <a:pPr marL="474986" lvl="1" indent="-237493">
              <a:lnSpc>
                <a:spcPts val="3080"/>
              </a:lnSpc>
              <a:buFont typeface="Arial"/>
              <a:buChar char="•"/>
            </a:pPr>
            <a:r>
              <a:rPr lang="en-US" sz="2200" dirty="0">
                <a:solidFill>
                  <a:srgbClr val="296784"/>
                </a:solidFill>
                <a:latin typeface="Malik"/>
              </a:rPr>
              <a:t>Augmenter la part des dons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spontanés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 </a:t>
            </a:r>
          </a:p>
          <a:p>
            <a:pPr marL="474986" lvl="1" indent="-237493">
              <a:lnSpc>
                <a:spcPts val="3080"/>
              </a:lnSpc>
              <a:buFont typeface="Arial"/>
              <a:buChar char="•"/>
            </a:pPr>
            <a:r>
              <a:rPr lang="en-US" sz="2200" dirty="0" err="1">
                <a:solidFill>
                  <a:srgbClr val="296784"/>
                </a:solidFill>
                <a:latin typeface="Malik"/>
              </a:rPr>
              <a:t>Promouvoir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la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procédure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de legs</a:t>
            </a:r>
          </a:p>
          <a:p>
            <a:pPr marL="474986" lvl="1" indent="-237493">
              <a:lnSpc>
                <a:spcPts val="3080"/>
              </a:lnSpc>
              <a:buFont typeface="Arial"/>
              <a:buChar char="•"/>
            </a:pPr>
            <a:r>
              <a:rPr lang="en-US" sz="2200" dirty="0" err="1">
                <a:solidFill>
                  <a:srgbClr val="296784"/>
                </a:solidFill>
                <a:latin typeface="Malik"/>
              </a:rPr>
              <a:t>Maintenir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et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accompagner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la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dynamique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des BA</a:t>
            </a:r>
          </a:p>
          <a:p>
            <a:pPr marL="474986" lvl="1" indent="-237493">
              <a:lnSpc>
                <a:spcPts val="3080"/>
              </a:lnSpc>
              <a:buFont typeface="Arial"/>
              <a:buChar char="•"/>
            </a:pPr>
            <a:r>
              <a:rPr lang="en-US" sz="2200" dirty="0" err="1">
                <a:solidFill>
                  <a:srgbClr val="296784"/>
                </a:solidFill>
                <a:latin typeface="Malik"/>
              </a:rPr>
              <a:t>Améliorer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la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connaissance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du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profil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des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donateurs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 </a:t>
            </a:r>
          </a:p>
        </p:txBody>
      </p:sp>
      <p:sp>
        <p:nvSpPr>
          <p:cNvPr id="14" name="Freeform 14"/>
          <p:cNvSpPr/>
          <p:nvPr/>
        </p:nvSpPr>
        <p:spPr>
          <a:xfrm>
            <a:off x="7932693" y="542589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2817130" y="3735298"/>
            <a:ext cx="12754172" cy="5342071"/>
          </a:xfrm>
          <a:custGeom>
            <a:avLst/>
            <a:gdLst/>
            <a:ahLst/>
            <a:cxnLst/>
            <a:rect l="l" t="t" r="r" b="b"/>
            <a:pathLst>
              <a:path w="12754172" h="5342071">
                <a:moveTo>
                  <a:pt x="0" y="0"/>
                </a:moveTo>
                <a:lnTo>
                  <a:pt x="12754172" y="0"/>
                </a:lnTo>
                <a:lnTo>
                  <a:pt x="12754172" y="5342071"/>
                </a:lnTo>
                <a:lnTo>
                  <a:pt x="0" y="5342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379" r="-1667" b="-2415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433360" y="2487695"/>
            <a:ext cx="1743373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OHME 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34619" y="2527383"/>
            <a:ext cx="8452781" cy="515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u="sng" dirty="0">
                <a:solidFill>
                  <a:srgbClr val="296784"/>
                </a:solidFill>
                <a:latin typeface="Malik"/>
                <a:hlinkClick r:id="rId4" tooltip="https://ohme.welcome-ohme.fr/connection/login"/>
              </a:rPr>
              <a:t>https://ohme.welcome-ohme.fr/connection/login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2043098" y="4788941"/>
            <a:ext cx="14602949" cy="3502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296784"/>
                </a:solidFill>
                <a:latin typeface="Malik Bold"/>
              </a:rPr>
              <a:t>Evolution de la structure et des outils </a:t>
            </a:r>
          </a:p>
        </p:txBody>
      </p:sp>
      <p:sp>
        <p:nvSpPr>
          <p:cNvPr id="11" name="Freeform 11"/>
          <p:cNvSpPr/>
          <p:nvPr/>
        </p:nvSpPr>
        <p:spPr>
          <a:xfrm>
            <a:off x="5741046" y="1265022"/>
            <a:ext cx="7207052" cy="2481394"/>
          </a:xfrm>
          <a:custGeom>
            <a:avLst/>
            <a:gdLst/>
            <a:ahLst/>
            <a:cxnLst/>
            <a:rect l="l" t="t" r="r" b="b"/>
            <a:pathLst>
              <a:path w="7207052" h="2481394">
                <a:moveTo>
                  <a:pt x="0" y="0"/>
                </a:moveTo>
                <a:lnTo>
                  <a:pt x="7207052" y="0"/>
                </a:lnTo>
                <a:lnTo>
                  <a:pt x="7207052" y="2481394"/>
                </a:lnTo>
                <a:lnTo>
                  <a:pt x="0" y="2481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585760" y="2725976"/>
            <a:ext cx="5859909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Outils de communication :</a:t>
            </a:r>
          </a:p>
        </p:txBody>
      </p:sp>
      <p:sp>
        <p:nvSpPr>
          <p:cNvPr id="11" name="Freeform 11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4102384" y="4988966"/>
            <a:ext cx="10083232" cy="3471665"/>
          </a:xfrm>
          <a:custGeom>
            <a:avLst/>
            <a:gdLst/>
            <a:ahLst/>
            <a:cxnLst/>
            <a:rect l="l" t="t" r="r" b="b"/>
            <a:pathLst>
              <a:path w="10083232" h="3471665">
                <a:moveTo>
                  <a:pt x="0" y="0"/>
                </a:moveTo>
                <a:lnTo>
                  <a:pt x="10083232" y="0"/>
                </a:lnTo>
                <a:lnTo>
                  <a:pt x="10083232" y="3471665"/>
                </a:lnTo>
                <a:lnTo>
                  <a:pt x="0" y="3471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5854468" y="3896638"/>
            <a:ext cx="5859909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C46327"/>
                </a:solidFill>
                <a:latin typeface="Malik Bold"/>
              </a:rPr>
              <a:t>Le Logotype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58932" y="2058787"/>
            <a:ext cx="3571280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96784"/>
                </a:solidFill>
                <a:latin typeface="Malik Bold"/>
              </a:rPr>
              <a:t>Sommaire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14215" y="3001750"/>
            <a:ext cx="10895112" cy="563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endParaRPr/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Qu’est ce que la FOSA ?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L’équipe FOSA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Les ressources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A quoi servent les dons récoltés ?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Comment sont créés les dossiers ?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Différence entre Ailes Brisées/AEA/FOSA ?</a:t>
            </a:r>
          </a:p>
          <a:p>
            <a:pPr marL="863606" lvl="1" indent="-431803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Ce qu’il faut retenir</a:t>
            </a:r>
          </a:p>
        </p:txBody>
      </p:sp>
      <p:sp>
        <p:nvSpPr>
          <p:cNvPr id="4" name="AutoShape 4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1" name="AutoShape 11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7866863" y="457124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3"/>
                </a:lnTo>
                <a:lnTo>
                  <a:pt x="0" y="9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540452" y="4198674"/>
            <a:ext cx="3447924" cy="4878696"/>
          </a:xfrm>
          <a:custGeom>
            <a:avLst/>
            <a:gdLst/>
            <a:ahLst/>
            <a:cxnLst/>
            <a:rect l="l" t="t" r="r" b="b"/>
            <a:pathLst>
              <a:path w="3447924" h="4878696">
                <a:moveTo>
                  <a:pt x="0" y="0"/>
                </a:moveTo>
                <a:lnTo>
                  <a:pt x="3447924" y="0"/>
                </a:lnTo>
                <a:lnTo>
                  <a:pt x="3447924" y="4878695"/>
                </a:lnTo>
                <a:lnTo>
                  <a:pt x="0" y="4878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5062184" y="4198674"/>
            <a:ext cx="3440332" cy="4878696"/>
          </a:xfrm>
          <a:custGeom>
            <a:avLst/>
            <a:gdLst/>
            <a:ahLst/>
            <a:cxnLst/>
            <a:rect l="l" t="t" r="r" b="b"/>
            <a:pathLst>
              <a:path w="3440332" h="4878696">
                <a:moveTo>
                  <a:pt x="0" y="0"/>
                </a:moveTo>
                <a:lnTo>
                  <a:pt x="3440332" y="0"/>
                </a:lnTo>
                <a:lnTo>
                  <a:pt x="3440332" y="4878695"/>
                </a:lnTo>
                <a:lnTo>
                  <a:pt x="0" y="48786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3079662" y="4848047"/>
            <a:ext cx="3562872" cy="2035927"/>
          </a:xfrm>
          <a:custGeom>
            <a:avLst/>
            <a:gdLst/>
            <a:ahLst/>
            <a:cxnLst/>
            <a:rect l="l" t="t" r="r" b="b"/>
            <a:pathLst>
              <a:path w="3562872" h="2035927">
                <a:moveTo>
                  <a:pt x="0" y="0"/>
                </a:moveTo>
                <a:lnTo>
                  <a:pt x="3562872" y="0"/>
                </a:lnTo>
                <a:lnTo>
                  <a:pt x="3562872" y="2035927"/>
                </a:lnTo>
                <a:lnTo>
                  <a:pt x="0" y="2035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3093229" y="2684751"/>
            <a:ext cx="3535738" cy="2020422"/>
          </a:xfrm>
          <a:custGeom>
            <a:avLst/>
            <a:gdLst/>
            <a:ahLst/>
            <a:cxnLst/>
            <a:rect l="l" t="t" r="r" b="b"/>
            <a:pathLst>
              <a:path w="3535738" h="2020422">
                <a:moveTo>
                  <a:pt x="0" y="0"/>
                </a:moveTo>
                <a:lnTo>
                  <a:pt x="3535738" y="0"/>
                </a:lnTo>
                <a:lnTo>
                  <a:pt x="3535738" y="2020421"/>
                </a:lnTo>
                <a:lnTo>
                  <a:pt x="0" y="20204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3068083" y="7026849"/>
            <a:ext cx="3574451" cy="2042543"/>
          </a:xfrm>
          <a:custGeom>
            <a:avLst/>
            <a:gdLst/>
            <a:ahLst/>
            <a:cxnLst/>
            <a:rect l="l" t="t" r="r" b="b"/>
            <a:pathLst>
              <a:path w="3574451" h="2042543">
                <a:moveTo>
                  <a:pt x="0" y="0"/>
                </a:moveTo>
                <a:lnTo>
                  <a:pt x="3574451" y="0"/>
                </a:lnTo>
                <a:lnTo>
                  <a:pt x="3574451" y="2042543"/>
                </a:lnTo>
                <a:lnTo>
                  <a:pt x="0" y="20425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9445491" y="2684751"/>
            <a:ext cx="2717718" cy="6392619"/>
          </a:xfrm>
          <a:custGeom>
            <a:avLst/>
            <a:gdLst/>
            <a:ahLst/>
            <a:cxnLst/>
            <a:rect l="l" t="t" r="r" b="b"/>
            <a:pathLst>
              <a:path w="2717718" h="6392619">
                <a:moveTo>
                  <a:pt x="0" y="0"/>
                </a:moveTo>
                <a:lnTo>
                  <a:pt x="2717717" y="0"/>
                </a:lnTo>
                <a:lnTo>
                  <a:pt x="2717717" y="6392618"/>
                </a:lnTo>
                <a:lnTo>
                  <a:pt x="0" y="639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1585760" y="2725976"/>
            <a:ext cx="5859909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Outils de communication :</a:t>
            </a:r>
          </a:p>
        </p:txBody>
      </p:sp>
      <p:sp>
        <p:nvSpPr>
          <p:cNvPr id="17" name="Freeform 17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9647940" y="3081824"/>
            <a:ext cx="7261041" cy="5995545"/>
          </a:xfrm>
          <a:custGeom>
            <a:avLst/>
            <a:gdLst/>
            <a:ahLst/>
            <a:cxnLst/>
            <a:rect l="l" t="t" r="r" b="b"/>
            <a:pathLst>
              <a:path w="7261041" h="5995545">
                <a:moveTo>
                  <a:pt x="0" y="0"/>
                </a:moveTo>
                <a:lnTo>
                  <a:pt x="7261041" y="0"/>
                </a:lnTo>
                <a:lnTo>
                  <a:pt x="7261041" y="5995545"/>
                </a:lnTo>
                <a:lnTo>
                  <a:pt x="0" y="5995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585760" y="3895326"/>
            <a:ext cx="7708647" cy="5182043"/>
          </a:xfrm>
          <a:custGeom>
            <a:avLst/>
            <a:gdLst/>
            <a:ahLst/>
            <a:cxnLst/>
            <a:rect l="l" t="t" r="r" b="b"/>
            <a:pathLst>
              <a:path w="7708647" h="5182043">
                <a:moveTo>
                  <a:pt x="0" y="0"/>
                </a:moveTo>
                <a:lnTo>
                  <a:pt x="7708647" y="0"/>
                </a:lnTo>
                <a:lnTo>
                  <a:pt x="7708647" y="5182043"/>
                </a:lnTo>
                <a:lnTo>
                  <a:pt x="0" y="5182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585760" y="2725976"/>
            <a:ext cx="5859909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Outils de communication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48002" y="52043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520251" y="3516414"/>
            <a:ext cx="10521288" cy="5566425"/>
          </a:xfrm>
          <a:custGeom>
            <a:avLst/>
            <a:gdLst/>
            <a:ahLst/>
            <a:cxnLst/>
            <a:rect l="l" t="t" r="r" b="b"/>
            <a:pathLst>
              <a:path w="10521288" h="5566425">
                <a:moveTo>
                  <a:pt x="0" y="0"/>
                </a:moveTo>
                <a:lnTo>
                  <a:pt x="10521288" y="0"/>
                </a:lnTo>
                <a:lnTo>
                  <a:pt x="10521288" y="5566425"/>
                </a:lnTo>
                <a:lnTo>
                  <a:pt x="0" y="5566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98" b="-1998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0" y="2534428"/>
            <a:ext cx="8780895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Refonte du site internet :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80894" y="2632852"/>
            <a:ext cx="2823757" cy="429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u="sng" dirty="0">
                <a:solidFill>
                  <a:srgbClr val="C46327"/>
                </a:solidFill>
                <a:latin typeface="Malik"/>
                <a:hlinkClick r:id="rId4" tooltip="https://www.fosa.fr"/>
              </a:rPr>
              <a:t>https://www.fosa.fr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48002" y="52043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443345" y="4313441"/>
            <a:ext cx="10889005" cy="4806480"/>
          </a:xfrm>
          <a:custGeom>
            <a:avLst/>
            <a:gdLst/>
            <a:ahLst/>
            <a:cxnLst/>
            <a:rect l="l" t="t" r="r" b="b"/>
            <a:pathLst>
              <a:path w="10889005" h="4806480">
                <a:moveTo>
                  <a:pt x="0" y="0"/>
                </a:moveTo>
                <a:lnTo>
                  <a:pt x="10889005" y="0"/>
                </a:lnTo>
                <a:lnTo>
                  <a:pt x="10889005" y="4806480"/>
                </a:lnTo>
                <a:lnTo>
                  <a:pt x="0" y="4806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95" b="-4303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-170299" y="2661818"/>
            <a:ext cx="8780895" cy="6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Chiffre site internet 2023 :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9596" y="3578746"/>
            <a:ext cx="15980569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96784"/>
                </a:solidFill>
                <a:latin typeface="Malik"/>
              </a:rPr>
              <a:t>Entre le 1er janvier et le 31 décembre 2023 cet outil d’analyse a comptabilisé 526 458 visites soit une moyenne de 1 442 visites par jour.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48002" y="52043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6278757" y="4399191"/>
            <a:ext cx="9943241" cy="4759527"/>
          </a:xfrm>
          <a:custGeom>
            <a:avLst/>
            <a:gdLst/>
            <a:ahLst/>
            <a:cxnLst/>
            <a:rect l="l" t="t" r="r" b="b"/>
            <a:pathLst>
              <a:path w="9943241" h="4759527">
                <a:moveTo>
                  <a:pt x="0" y="0"/>
                </a:moveTo>
                <a:lnTo>
                  <a:pt x="9943241" y="0"/>
                </a:lnTo>
                <a:lnTo>
                  <a:pt x="9943241" y="4759527"/>
                </a:lnTo>
                <a:lnTo>
                  <a:pt x="0" y="4759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-179824" y="2575027"/>
            <a:ext cx="8780895" cy="6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Chiffre site internet 2024 :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590240"/>
            <a:ext cx="16185081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96784"/>
                </a:solidFill>
                <a:latin typeface="Malik"/>
              </a:rPr>
              <a:t>Entre le 1er janvier et le 11 mars 2024 cet outil d’analyse a comptabilisé 118 105 visites soit une moyenne de 1 687 visites par jour.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3360" y="5759742"/>
            <a:ext cx="4590402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96784"/>
                </a:solidFill>
                <a:latin typeface="Malik"/>
              </a:rPr>
              <a:t>Les premiers mois de 2024 marquent une progression encourageante de la fréquentation avec une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96784"/>
                </a:solidFill>
                <a:latin typeface="Malik"/>
              </a:rPr>
              <a:t>augmentation du nombre moyen de visiteurs par jour de 17%.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848002" y="52043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6526707" y="4662829"/>
            <a:ext cx="10088911" cy="4424065"/>
          </a:xfrm>
          <a:custGeom>
            <a:avLst/>
            <a:gdLst/>
            <a:ahLst/>
            <a:cxnLst/>
            <a:rect l="l" t="t" r="r" b="b"/>
            <a:pathLst>
              <a:path w="10088911" h="4424065">
                <a:moveTo>
                  <a:pt x="0" y="0"/>
                </a:moveTo>
                <a:lnTo>
                  <a:pt x="10088910" y="0"/>
                </a:lnTo>
                <a:lnTo>
                  <a:pt x="10088910" y="4424065"/>
                </a:lnTo>
                <a:lnTo>
                  <a:pt x="0" y="44240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72" b="-7143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0" y="2575027"/>
            <a:ext cx="8780895" cy="6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Chiffre site internet 2023 :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06918" y="2675039"/>
            <a:ext cx="5032882" cy="429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u="sng" dirty="0">
                <a:solidFill>
                  <a:srgbClr val="C46327"/>
                </a:solidFill>
                <a:latin typeface="Malik"/>
                <a:hlinkClick r:id="rId4" tooltip="https://www.fosa.fr/meetingdelair/"/>
              </a:rPr>
              <a:t>https://www.fosa.fr/meetingdelair/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0810" y="3511497"/>
            <a:ext cx="15686812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296784"/>
                </a:solidFill>
                <a:latin typeface="Malik"/>
              </a:rPr>
              <a:t>Pour la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période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comprise entre 1er Janvier et le 31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décembre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2023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l’outil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d’analyses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statistiques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a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comptabilisé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806 047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visites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.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296784"/>
                </a:solidFill>
                <a:latin typeface="Malik"/>
              </a:rPr>
              <a:t>Soit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une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moyenne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de 2 208 </a:t>
            </a:r>
            <a:r>
              <a:rPr lang="en-US" sz="2199" dirty="0" err="1">
                <a:solidFill>
                  <a:srgbClr val="296784"/>
                </a:solidFill>
                <a:latin typeface="Malik"/>
              </a:rPr>
              <a:t>visites</a:t>
            </a:r>
            <a:r>
              <a:rPr lang="en-US" sz="2199" dirty="0">
                <a:solidFill>
                  <a:srgbClr val="296784"/>
                </a:solidFill>
                <a:latin typeface="Malik"/>
              </a:rPr>
              <a:t> par jour.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4651" y="5710543"/>
            <a:ext cx="4885330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La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fréquentation</a:t>
            </a:r>
            <a:r>
              <a:rPr lang="en-US" sz="2000" dirty="0">
                <a:solidFill>
                  <a:srgbClr val="296784"/>
                </a:solidFill>
                <a:latin typeface="Malik"/>
              </a:rPr>
              <a:t> du site meeting de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l’air</a:t>
            </a:r>
            <a:r>
              <a:rPr lang="en-US" sz="2000" dirty="0">
                <a:solidFill>
                  <a:srgbClr val="296784"/>
                </a:solidFill>
                <a:latin typeface="Malik"/>
              </a:rPr>
              <a:t> a plus que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doublé</a:t>
            </a:r>
            <a:r>
              <a:rPr lang="en-US" sz="2000" dirty="0">
                <a:solidFill>
                  <a:srgbClr val="296784"/>
                </a:solidFill>
                <a:latin typeface="Malik"/>
              </a:rPr>
              <a:t> par rapport à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l’année</a:t>
            </a:r>
            <a:r>
              <a:rPr lang="en-US" sz="20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précédente</a:t>
            </a:r>
            <a:r>
              <a:rPr lang="en-US" sz="2000" dirty="0">
                <a:solidFill>
                  <a:srgbClr val="296784"/>
                </a:solidFill>
                <a:latin typeface="Malik"/>
              </a:rPr>
              <a:t> (augmentation de 137% de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96784"/>
                </a:solidFill>
                <a:latin typeface="Malik"/>
              </a:rPr>
              <a:t>la </a:t>
            </a:r>
            <a:r>
              <a:rPr lang="en-US" sz="2000" dirty="0" err="1">
                <a:solidFill>
                  <a:srgbClr val="296784"/>
                </a:solidFill>
                <a:latin typeface="Malik"/>
              </a:rPr>
              <a:t>fréquentation</a:t>
            </a:r>
            <a:r>
              <a:rPr lang="en-US" sz="2000" dirty="0">
                <a:solidFill>
                  <a:srgbClr val="296784"/>
                </a:solidFill>
                <a:latin typeface="Malik"/>
              </a:rPr>
              <a:t> du site), grâce au Meeting de Salon de Provence.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3381068" y="5143500"/>
            <a:ext cx="2315659" cy="2315659"/>
          </a:xfrm>
          <a:custGeom>
            <a:avLst/>
            <a:gdLst/>
            <a:ahLst/>
            <a:cxnLst/>
            <a:rect l="l" t="t" r="r" b="b"/>
            <a:pathLst>
              <a:path w="2315659" h="2315659">
                <a:moveTo>
                  <a:pt x="0" y="0"/>
                </a:moveTo>
                <a:lnTo>
                  <a:pt x="2315658" y="0"/>
                </a:lnTo>
                <a:lnTo>
                  <a:pt x="2315658" y="2315659"/>
                </a:lnTo>
                <a:lnTo>
                  <a:pt x="0" y="2315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174651" y="2971198"/>
            <a:ext cx="8780895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Chiffres réseaux sociaux 2023-2024 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20868" y="4001991"/>
            <a:ext cx="357316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C46327"/>
                </a:solidFill>
                <a:latin typeface="Malik Bold"/>
              </a:rPr>
              <a:t>Facebook “FOSA”</a:t>
            </a:r>
            <a:r>
              <a:rPr lang="en-US" sz="3399" dirty="0">
                <a:solidFill>
                  <a:srgbClr val="C46327"/>
                </a:solidFill>
                <a:latin typeface="Malik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92753" y="4991100"/>
            <a:ext cx="10511990" cy="363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>
              <a:lnSpc>
                <a:spcPts val="4114"/>
              </a:lnSpc>
              <a:buFont typeface="Arial"/>
              <a:buChar char="•"/>
            </a:pPr>
            <a:r>
              <a:rPr lang="en-US" sz="2200" dirty="0">
                <a:solidFill>
                  <a:srgbClr val="296784"/>
                </a:solidFill>
                <a:latin typeface="Malik"/>
              </a:rPr>
              <a:t>La page Facebook de la FOSA a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été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ouverte le 13 mars 2014.</a:t>
            </a:r>
          </a:p>
          <a:p>
            <a:pPr marL="474986" lvl="1" indent="-237493">
              <a:lnSpc>
                <a:spcPts val="4114"/>
              </a:lnSpc>
              <a:buFont typeface="Arial"/>
              <a:buChar char="•"/>
            </a:pPr>
            <a:r>
              <a:rPr lang="en-US" sz="2200" dirty="0">
                <a:solidFill>
                  <a:srgbClr val="296784"/>
                </a:solidFill>
                <a:latin typeface="Malik"/>
              </a:rPr>
              <a:t>Le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compte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Facebook de la FOSA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totalise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b="1" dirty="0">
                <a:solidFill>
                  <a:srgbClr val="C46327"/>
                </a:solidFill>
                <a:latin typeface="Malik"/>
              </a:rPr>
              <a:t>3 659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abonnés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.</a:t>
            </a:r>
          </a:p>
          <a:p>
            <a:pPr marL="474986" lvl="1" indent="-237493">
              <a:lnSpc>
                <a:spcPts val="4114"/>
              </a:lnSpc>
              <a:buFont typeface="Arial"/>
              <a:buChar char="•"/>
            </a:pPr>
            <a:r>
              <a:rPr lang="en-US" sz="2200" dirty="0">
                <a:solidFill>
                  <a:srgbClr val="296784"/>
                </a:solidFill>
                <a:latin typeface="Malik"/>
              </a:rPr>
              <a:t>Elle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additionne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b="1" dirty="0">
                <a:solidFill>
                  <a:srgbClr val="C46327"/>
                </a:solidFill>
                <a:latin typeface="Malik"/>
              </a:rPr>
              <a:t>3.1 K</a:t>
            </a:r>
            <a:r>
              <a:rPr lang="en-US" sz="2200" dirty="0">
                <a:solidFill>
                  <a:srgbClr val="C46327"/>
                </a:solidFill>
                <a:latin typeface="Malik"/>
              </a:rPr>
              <a:t> 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mentions «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j’aime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» au 12 mars 2024.</a:t>
            </a:r>
          </a:p>
          <a:p>
            <a:pPr marL="474986" lvl="1" indent="-237493">
              <a:lnSpc>
                <a:spcPts val="4114"/>
              </a:lnSpc>
              <a:buFont typeface="Arial"/>
              <a:buChar char="•"/>
            </a:pPr>
            <a:r>
              <a:rPr lang="en-US" sz="2200" b="1" dirty="0">
                <a:solidFill>
                  <a:srgbClr val="C46327"/>
                </a:solidFill>
                <a:latin typeface="Malik"/>
              </a:rPr>
              <a:t>54</a:t>
            </a:r>
            <a:r>
              <a:rPr lang="en-US" sz="2200" b="1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publications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en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2023.</a:t>
            </a:r>
          </a:p>
          <a:p>
            <a:pPr marL="474986" lvl="1" indent="-237493">
              <a:lnSpc>
                <a:spcPts val="4114"/>
              </a:lnSpc>
              <a:buFont typeface="Arial"/>
              <a:buChar char="•"/>
            </a:pPr>
            <a:r>
              <a:rPr lang="en-US" sz="2200" b="1" dirty="0">
                <a:solidFill>
                  <a:srgbClr val="C46327"/>
                </a:solidFill>
                <a:latin typeface="Malik"/>
              </a:rPr>
              <a:t>14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publications au 12 mars 2024.</a:t>
            </a:r>
          </a:p>
          <a:p>
            <a:pPr marL="474986" lvl="1" indent="-237493">
              <a:lnSpc>
                <a:spcPts val="4114"/>
              </a:lnSpc>
              <a:buFont typeface="Arial"/>
              <a:buChar char="•"/>
            </a:pPr>
            <a:r>
              <a:rPr lang="en-US" sz="2200" dirty="0" err="1">
                <a:solidFill>
                  <a:srgbClr val="296784"/>
                </a:solidFill>
                <a:latin typeface="Malik"/>
              </a:rPr>
              <a:t>Evènement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Facebook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annonçant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le Meeting de l’Air de Salon-de-Provence 2023 : </a:t>
            </a:r>
            <a:r>
              <a:rPr lang="en-US" sz="2200" b="1" dirty="0">
                <a:solidFill>
                  <a:srgbClr val="C46327"/>
                </a:solidFill>
                <a:latin typeface="Malik"/>
              </a:rPr>
              <a:t>95 702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personnes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touchées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dont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b="1" dirty="0">
                <a:solidFill>
                  <a:srgbClr val="C46327"/>
                </a:solidFill>
                <a:latin typeface="Malik"/>
              </a:rPr>
              <a:t>5785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réponses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174651" y="2971198"/>
            <a:ext cx="8780895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Chiffres réseaux sociaux 2023-2024 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2834" y="4149114"/>
            <a:ext cx="5609233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46327"/>
                </a:solidFill>
                <a:latin typeface="Malik Bold"/>
              </a:rPr>
              <a:t>LinkedIn “Fondation FOSA”</a:t>
            </a:r>
            <a:r>
              <a:rPr lang="en-US" sz="3399">
                <a:solidFill>
                  <a:srgbClr val="C46327"/>
                </a:solidFill>
                <a:latin typeface="Malik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4093" y="5350159"/>
            <a:ext cx="9096991" cy="3893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86" lvl="1" indent="-237493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296784"/>
                </a:solidFill>
                <a:latin typeface="Malik"/>
              </a:rPr>
              <a:t>Le page LinkedIn de la FOSA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totalise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b="1" dirty="0">
                <a:solidFill>
                  <a:srgbClr val="C46327"/>
                </a:solidFill>
                <a:latin typeface="Malik"/>
              </a:rPr>
              <a:t>2187</a:t>
            </a:r>
            <a:r>
              <a:rPr lang="en-US" sz="2200" b="1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abonnés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au 13 mars 2024.</a:t>
            </a:r>
          </a:p>
          <a:p>
            <a:pPr marL="474986" lvl="1" indent="-237493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296784"/>
                </a:solidFill>
                <a:latin typeface="Malik"/>
              </a:rPr>
              <a:t>Entre le 13 mars 2023 et le 13 mars 2024 la page a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enregistré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b="1" dirty="0">
                <a:solidFill>
                  <a:srgbClr val="C46327"/>
                </a:solidFill>
                <a:latin typeface="Malik"/>
              </a:rPr>
              <a:t>520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abonnés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 </a:t>
            </a:r>
            <a:r>
              <a:rPr lang="en-US" sz="2200" dirty="0" err="1">
                <a:solidFill>
                  <a:srgbClr val="296784"/>
                </a:solidFill>
                <a:latin typeface="Malik"/>
              </a:rPr>
              <a:t>supplémentaires</a:t>
            </a:r>
            <a:r>
              <a:rPr lang="en-US" sz="2200" dirty="0">
                <a:solidFill>
                  <a:srgbClr val="296784"/>
                </a:solidFill>
                <a:latin typeface="Malik"/>
              </a:rPr>
              <a:t>.</a:t>
            </a:r>
          </a:p>
          <a:p>
            <a:pPr marL="474986" lvl="1" indent="-237493">
              <a:lnSpc>
                <a:spcPct val="150000"/>
              </a:lnSpc>
              <a:buFont typeface="Arial"/>
              <a:buChar char="•"/>
            </a:pPr>
            <a:r>
              <a:rPr lang="en-US" sz="2200" b="1" i="0" u="none" strike="noStrike" baseline="0" dirty="0">
                <a:solidFill>
                  <a:srgbClr val="C46327"/>
                </a:solidFill>
                <a:latin typeface="Malik"/>
              </a:rPr>
              <a:t>28</a:t>
            </a:r>
            <a:r>
              <a:rPr lang="en-US" sz="2200" b="0" i="0" u="none" strike="noStrike" baseline="0" dirty="0">
                <a:solidFill>
                  <a:srgbClr val="296784"/>
                </a:solidFill>
                <a:latin typeface="Malik"/>
              </a:rPr>
              <a:t> </a:t>
            </a:r>
            <a:r>
              <a:rPr lang="fr-FR" sz="2200" dirty="0">
                <a:solidFill>
                  <a:srgbClr val="296784"/>
                </a:solidFill>
                <a:latin typeface="Malik" panose="020B0604020202020204" charset="0"/>
              </a:rPr>
              <a:t>publications ont été postées sur cette période avec une moyenne de </a:t>
            </a:r>
            <a:r>
              <a:rPr lang="fr-FR" sz="2200" b="1" dirty="0">
                <a:solidFill>
                  <a:srgbClr val="C46327"/>
                </a:solidFill>
                <a:latin typeface="Malik" panose="020B0604020202020204" charset="0"/>
              </a:rPr>
              <a:t>449</a:t>
            </a:r>
            <a:r>
              <a:rPr lang="fr-FR" sz="2200" dirty="0">
                <a:solidFill>
                  <a:srgbClr val="296784"/>
                </a:solidFill>
                <a:latin typeface="Malik" panose="020B0604020202020204" charset="0"/>
              </a:rPr>
              <a:t> réactions, </a:t>
            </a:r>
            <a:r>
              <a:rPr lang="fr-FR" sz="2200" b="1" dirty="0">
                <a:solidFill>
                  <a:srgbClr val="C46327"/>
                </a:solidFill>
                <a:latin typeface="Malik" panose="020B0604020202020204" charset="0"/>
              </a:rPr>
              <a:t>16</a:t>
            </a:r>
            <a:r>
              <a:rPr lang="fr-FR" sz="2200" dirty="0">
                <a:solidFill>
                  <a:srgbClr val="296784"/>
                </a:solidFill>
                <a:latin typeface="Malik" panose="020B0604020202020204" charset="0"/>
              </a:rPr>
              <a:t> commentaires et </a:t>
            </a:r>
            <a:r>
              <a:rPr lang="fr-FR" sz="2200" b="1" dirty="0">
                <a:solidFill>
                  <a:srgbClr val="C46327"/>
                </a:solidFill>
                <a:latin typeface="Malik" panose="020B0604020202020204" charset="0"/>
              </a:rPr>
              <a:t>49</a:t>
            </a:r>
            <a:r>
              <a:rPr lang="fr-FR" sz="2200" dirty="0">
                <a:solidFill>
                  <a:srgbClr val="296784"/>
                </a:solidFill>
                <a:latin typeface="Malik" panose="020B0604020202020204" charset="0"/>
              </a:rPr>
              <a:t> republications.</a:t>
            </a:r>
          </a:p>
          <a:p>
            <a:pPr marL="474986" lvl="1" indent="-237493">
              <a:lnSpc>
                <a:spcPct val="150000"/>
              </a:lnSpc>
              <a:buFont typeface="Arial"/>
              <a:buChar char="•"/>
            </a:pPr>
            <a:r>
              <a:rPr lang="fr-FR" sz="2200" b="0" i="0" u="none" strike="noStrike" baseline="0" dirty="0">
                <a:solidFill>
                  <a:srgbClr val="296784"/>
                </a:solidFill>
                <a:latin typeface="Malik" panose="020B0604020202020204" charset="0"/>
              </a:rPr>
              <a:t>Les </a:t>
            </a:r>
            <a:r>
              <a:rPr lang="fr-FR" sz="2200" b="1" i="0" u="none" strike="noStrike" baseline="0" dirty="0">
                <a:solidFill>
                  <a:srgbClr val="C46327"/>
                </a:solidFill>
                <a:latin typeface="Malik" panose="020B0604020202020204" charset="0"/>
              </a:rPr>
              <a:t>28</a:t>
            </a:r>
            <a:r>
              <a:rPr lang="fr-FR" sz="2200" b="0" i="0" u="none" strike="noStrike" baseline="0" dirty="0">
                <a:solidFill>
                  <a:srgbClr val="296784"/>
                </a:solidFill>
                <a:latin typeface="Malik" panose="020B0604020202020204" charset="0"/>
              </a:rPr>
              <a:t> publications ont engendré un total de </a:t>
            </a:r>
            <a:r>
              <a:rPr lang="fr-FR" sz="2200" b="1" i="0" u="none" strike="noStrike" baseline="0" dirty="0">
                <a:solidFill>
                  <a:srgbClr val="C46327"/>
                </a:solidFill>
                <a:latin typeface="Malik" panose="020B0604020202020204" charset="0"/>
              </a:rPr>
              <a:t>24 844 </a:t>
            </a:r>
            <a:r>
              <a:rPr lang="fr-FR" sz="2200" b="0" i="0" u="none" strike="noStrike" baseline="0" dirty="0">
                <a:solidFill>
                  <a:srgbClr val="296784"/>
                </a:solidFill>
                <a:latin typeface="Malik" panose="020B0604020202020204" charset="0"/>
              </a:rPr>
              <a:t>impressions sur cette période soit une moyenne de </a:t>
            </a:r>
            <a:r>
              <a:rPr lang="fr-FR" sz="2200" b="1" i="0" u="none" strike="noStrike" baseline="0" dirty="0">
                <a:solidFill>
                  <a:srgbClr val="C46327"/>
                </a:solidFill>
                <a:latin typeface="Malik" panose="020B0604020202020204" charset="0"/>
              </a:rPr>
              <a:t>780</a:t>
            </a:r>
            <a:r>
              <a:rPr lang="fr-FR" sz="2200" b="0" i="0" u="none" strike="noStrike" baseline="0" dirty="0">
                <a:solidFill>
                  <a:srgbClr val="296784"/>
                </a:solidFill>
                <a:latin typeface="Malik" panose="020B0604020202020204" charset="0"/>
              </a:rPr>
              <a:t> impressions par post,</a:t>
            </a:r>
          </a:p>
          <a:p>
            <a:pPr algn="l"/>
            <a:endParaRPr lang="en-US" sz="2200" dirty="0">
              <a:solidFill>
                <a:srgbClr val="296784"/>
              </a:solidFill>
              <a:latin typeface="Malik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CD8E1A2-7CEC-31CC-8FBC-F8F99BF3B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51" y="3594858"/>
            <a:ext cx="6760171" cy="5021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571033" y="3611388"/>
            <a:ext cx="11552622" cy="5475462"/>
          </a:xfrm>
          <a:custGeom>
            <a:avLst/>
            <a:gdLst/>
            <a:ahLst/>
            <a:cxnLst/>
            <a:rect l="l" t="t" r="r" b="b"/>
            <a:pathLst>
              <a:path w="11552622" h="5475462">
                <a:moveTo>
                  <a:pt x="0" y="0"/>
                </a:moveTo>
                <a:lnTo>
                  <a:pt x="11552623" y="0"/>
                </a:lnTo>
                <a:lnTo>
                  <a:pt x="11552623" y="5475462"/>
                </a:lnTo>
                <a:lnTo>
                  <a:pt x="0" y="5475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3056082" y="2417589"/>
            <a:ext cx="12582524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Mise en activité du compte </a:t>
            </a:r>
            <a:r>
              <a:rPr lang="en-US" sz="3500">
                <a:solidFill>
                  <a:srgbClr val="C46327"/>
                </a:solidFill>
                <a:latin typeface="Malik Bold"/>
              </a:rPr>
              <a:t>Instagram “fosa_meetings_air”</a:t>
            </a:r>
            <a:r>
              <a:rPr lang="en-US" sz="3500">
                <a:solidFill>
                  <a:srgbClr val="296784"/>
                </a:solidFill>
                <a:latin typeface="Malik Bold"/>
              </a:rPr>
              <a:t>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661303" y="3367853"/>
            <a:ext cx="7149253" cy="355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199" dirty="0">
                <a:solidFill>
                  <a:srgbClr val="C46327"/>
                </a:solidFill>
                <a:latin typeface="Open Sans Bold"/>
              </a:rPr>
              <a:t>22/23 Mars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- Golf CEMAAE Villacoublay 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199" dirty="0">
                <a:solidFill>
                  <a:srgbClr val="C46327"/>
                </a:solidFill>
                <a:latin typeface="Open Sans Bold"/>
              </a:rPr>
              <a:t>23 Mars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- Concert </a:t>
            </a:r>
            <a:r>
              <a:rPr lang="en-US" sz="2199" dirty="0" err="1">
                <a:solidFill>
                  <a:srgbClr val="296784"/>
                </a:solidFill>
                <a:latin typeface="Open Sans Bold"/>
              </a:rPr>
              <a:t>Avord</a:t>
            </a:r>
            <a:endParaRPr lang="en-US" sz="2199" dirty="0">
              <a:solidFill>
                <a:srgbClr val="296784"/>
              </a:solidFill>
              <a:latin typeface="Open Sans Bold"/>
            </a:endParaRP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199" dirty="0">
                <a:solidFill>
                  <a:srgbClr val="C46327"/>
                </a:solidFill>
                <a:latin typeface="Open Sans Bold"/>
              </a:rPr>
              <a:t>23 Mars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- Concert </a:t>
            </a:r>
            <a:r>
              <a:rPr lang="en-US" sz="2199" dirty="0" err="1">
                <a:solidFill>
                  <a:srgbClr val="296784"/>
                </a:solidFill>
                <a:latin typeface="Open Sans Bold"/>
              </a:rPr>
              <a:t>Casden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199" dirty="0">
                <a:solidFill>
                  <a:srgbClr val="C46327"/>
                </a:solidFill>
                <a:latin typeface="Open Sans Bold"/>
              </a:rPr>
              <a:t>25 Mars 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- Diner Prestige (CED)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199" dirty="0">
                <a:solidFill>
                  <a:srgbClr val="C46327"/>
                </a:solidFill>
                <a:latin typeface="Open Sans Bold"/>
              </a:rPr>
              <a:t>10 Avril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- </a:t>
            </a:r>
            <a:r>
              <a:rPr lang="en-US" sz="2199" dirty="0" err="1">
                <a:solidFill>
                  <a:srgbClr val="296784"/>
                </a:solidFill>
                <a:latin typeface="Open Sans Bold"/>
              </a:rPr>
              <a:t>Journée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de la </a:t>
            </a:r>
            <a:r>
              <a:rPr lang="en-US" sz="2199" dirty="0" err="1">
                <a:solidFill>
                  <a:srgbClr val="296784"/>
                </a:solidFill>
                <a:latin typeface="Open Sans Bold"/>
              </a:rPr>
              <a:t>Fraternité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</a:t>
            </a:r>
            <a:r>
              <a:rPr lang="en-US" sz="2199" dirty="0" err="1">
                <a:solidFill>
                  <a:srgbClr val="296784"/>
                </a:solidFill>
                <a:latin typeface="Open Sans Bold"/>
              </a:rPr>
              <a:t>d’Armes</a:t>
            </a:r>
            <a:endParaRPr lang="en-US" sz="2199" dirty="0">
              <a:solidFill>
                <a:srgbClr val="296784"/>
              </a:solidFill>
              <a:latin typeface="Open Sans Bold"/>
            </a:endParaRP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199" dirty="0">
                <a:solidFill>
                  <a:srgbClr val="C46327"/>
                </a:solidFill>
                <a:latin typeface="Open Sans Bold"/>
              </a:rPr>
              <a:t>16/17/18 Avril 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- Vente aux </a:t>
            </a:r>
            <a:r>
              <a:rPr lang="en-US" sz="2199" dirty="0" err="1">
                <a:solidFill>
                  <a:srgbClr val="296784"/>
                </a:solidFill>
                <a:latin typeface="Open Sans Bold"/>
              </a:rPr>
              <a:t>enchères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199" dirty="0">
                <a:solidFill>
                  <a:srgbClr val="C46327"/>
                </a:solidFill>
                <a:latin typeface="Open Sans Bold"/>
              </a:rPr>
              <a:t>03/04 Mai 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- 3V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199" dirty="0">
                <a:solidFill>
                  <a:srgbClr val="C46327"/>
                </a:solidFill>
                <a:latin typeface="Open Sans Bold"/>
              </a:rPr>
              <a:t>25/26 Mai</a:t>
            </a:r>
            <a:r>
              <a:rPr lang="en-US" sz="2199" dirty="0">
                <a:solidFill>
                  <a:srgbClr val="296784"/>
                </a:solidFill>
                <a:latin typeface="Open Sans Bold"/>
              </a:rPr>
              <a:t> -  Meeting de </a:t>
            </a:r>
            <a:r>
              <a:rPr lang="en-US" sz="2199" dirty="0" err="1">
                <a:solidFill>
                  <a:srgbClr val="296784"/>
                </a:solidFill>
                <a:latin typeface="Open Sans Bold"/>
              </a:rPr>
              <a:t>Chambley</a:t>
            </a:r>
            <a:endParaRPr lang="en-US" sz="2199" dirty="0">
              <a:solidFill>
                <a:srgbClr val="296784"/>
              </a:solidFill>
              <a:latin typeface="Open Sa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124916" y="7484805"/>
            <a:ext cx="2304497" cy="2160466"/>
          </a:xfrm>
          <a:custGeom>
            <a:avLst/>
            <a:gdLst/>
            <a:ahLst/>
            <a:cxnLst/>
            <a:rect l="l" t="t" r="r" b="b"/>
            <a:pathLst>
              <a:path w="2304497" h="2160466">
                <a:moveTo>
                  <a:pt x="0" y="0"/>
                </a:moveTo>
                <a:lnTo>
                  <a:pt x="2304497" y="0"/>
                </a:lnTo>
                <a:lnTo>
                  <a:pt x="2304497" y="2160466"/>
                </a:lnTo>
                <a:lnTo>
                  <a:pt x="0" y="2160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938202" y="2164070"/>
            <a:ext cx="4312675" cy="61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96784"/>
                </a:solidFill>
                <a:latin typeface="Malik Bold"/>
              </a:rPr>
              <a:t>Évènements à venir :</a:t>
            </a:r>
          </a:p>
        </p:txBody>
      </p:sp>
      <p:sp>
        <p:nvSpPr>
          <p:cNvPr id="13" name="Freeform 13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B80C4D-8347-4741-6E0C-819A8958156D}"/>
              </a:ext>
            </a:extLst>
          </p:cNvPr>
          <p:cNvSpPr txBox="1"/>
          <p:nvPr/>
        </p:nvSpPr>
        <p:spPr>
          <a:xfrm>
            <a:off x="10302800" y="3384882"/>
            <a:ext cx="6781800" cy="351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200" dirty="0">
                <a:solidFill>
                  <a:srgbClr val="C46327"/>
                </a:solidFill>
                <a:latin typeface="Open Sans Bold"/>
              </a:rPr>
              <a:t>13 </a:t>
            </a:r>
            <a:r>
              <a:rPr lang="en-US" sz="2200" dirty="0" err="1">
                <a:solidFill>
                  <a:srgbClr val="C46327"/>
                </a:solidFill>
                <a:latin typeface="Open Sans Bold"/>
              </a:rPr>
              <a:t>Juin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- Conseil </a:t>
            </a:r>
            <a:r>
              <a:rPr lang="en-US" sz="2200" dirty="0" err="1">
                <a:solidFill>
                  <a:srgbClr val="296784"/>
                </a:solidFill>
                <a:latin typeface="Open Sans Bold"/>
              </a:rPr>
              <a:t>d’administration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200" dirty="0">
                <a:solidFill>
                  <a:srgbClr val="C46327"/>
                </a:solidFill>
                <a:latin typeface="Open Sans Bold"/>
              </a:rPr>
              <a:t>23 </a:t>
            </a:r>
            <a:r>
              <a:rPr lang="en-US" sz="2200" dirty="0" err="1">
                <a:solidFill>
                  <a:srgbClr val="C46327"/>
                </a:solidFill>
                <a:latin typeface="Open Sans Bold"/>
              </a:rPr>
              <a:t>Juin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- Meaux Airshow 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200" dirty="0">
                <a:solidFill>
                  <a:srgbClr val="C46327"/>
                </a:solidFill>
                <a:latin typeface="Open Sans Bold"/>
              </a:rPr>
              <a:t>27/28 </a:t>
            </a:r>
            <a:r>
              <a:rPr lang="en-US" sz="2200" dirty="0" err="1">
                <a:solidFill>
                  <a:srgbClr val="C46327"/>
                </a:solidFill>
                <a:latin typeface="Open Sans Bold"/>
              </a:rPr>
              <a:t>Juin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- 90 </a:t>
            </a:r>
            <a:r>
              <a:rPr lang="en-US" sz="2200" dirty="0" err="1">
                <a:solidFill>
                  <a:srgbClr val="296784"/>
                </a:solidFill>
                <a:latin typeface="Open Sans Bold"/>
              </a:rPr>
              <a:t>ans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AAE Versailles 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200" dirty="0">
                <a:solidFill>
                  <a:srgbClr val="C46327"/>
                </a:solidFill>
                <a:latin typeface="Open Sans Bold"/>
              </a:rPr>
              <a:t>29/30 </a:t>
            </a:r>
            <a:r>
              <a:rPr lang="en-US" sz="2200" dirty="0" err="1">
                <a:solidFill>
                  <a:srgbClr val="C46327"/>
                </a:solidFill>
                <a:latin typeface="Open Sans Bold"/>
              </a:rPr>
              <a:t>Juin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- Meeting du Touquet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200" dirty="0">
                <a:solidFill>
                  <a:srgbClr val="C46327"/>
                </a:solidFill>
                <a:latin typeface="Open Sans Bold"/>
              </a:rPr>
              <a:t>24 </a:t>
            </a:r>
            <a:r>
              <a:rPr lang="en-US" sz="2200" dirty="0" err="1">
                <a:solidFill>
                  <a:srgbClr val="C46327"/>
                </a:solidFill>
                <a:latin typeface="Open Sans Bold"/>
              </a:rPr>
              <a:t>Août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- Meeting </a:t>
            </a:r>
            <a:r>
              <a:rPr lang="en-US" sz="2200" dirty="0" err="1">
                <a:solidFill>
                  <a:srgbClr val="296784"/>
                </a:solidFill>
                <a:latin typeface="Open Sans Bold"/>
              </a:rPr>
              <a:t>d’Albert</a:t>
            </a:r>
            <a:endParaRPr lang="en-US" sz="2200" dirty="0">
              <a:solidFill>
                <a:srgbClr val="296784"/>
              </a:solidFill>
              <a:latin typeface="Open Sans Bold"/>
            </a:endParaRP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200" dirty="0">
                <a:solidFill>
                  <a:srgbClr val="C46327"/>
                </a:solidFill>
                <a:latin typeface="Open Sans Bold"/>
              </a:rPr>
              <a:t>1e </a:t>
            </a:r>
            <a:r>
              <a:rPr lang="en-US" sz="2200" dirty="0" err="1">
                <a:solidFill>
                  <a:srgbClr val="C46327"/>
                </a:solidFill>
                <a:latin typeface="Open Sans Bold"/>
              </a:rPr>
              <a:t>Septembre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- Meeting de Cambrai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en-US" sz="2200" dirty="0">
                <a:solidFill>
                  <a:srgbClr val="C46327"/>
                </a:solidFill>
                <a:latin typeface="Open Sans Bold"/>
              </a:rPr>
              <a:t>27/28 </a:t>
            </a:r>
            <a:r>
              <a:rPr lang="en-US" sz="2200" dirty="0" err="1">
                <a:solidFill>
                  <a:srgbClr val="C46327"/>
                </a:solidFill>
                <a:latin typeface="Open Sans Bold"/>
              </a:rPr>
              <a:t>Septembre</a:t>
            </a:r>
            <a:r>
              <a:rPr lang="en-US" sz="2200" dirty="0">
                <a:solidFill>
                  <a:srgbClr val="296784"/>
                </a:solidFill>
                <a:latin typeface="Open Sans Bold"/>
              </a:rPr>
              <a:t> - JPO </a:t>
            </a:r>
            <a:r>
              <a:rPr lang="en-US" sz="2200" dirty="0" err="1">
                <a:solidFill>
                  <a:srgbClr val="296784"/>
                </a:solidFill>
                <a:latin typeface="Open Sans Bold"/>
              </a:rPr>
              <a:t>Istres</a:t>
            </a:r>
            <a:endParaRPr lang="en-US" sz="2200" dirty="0">
              <a:solidFill>
                <a:srgbClr val="296784"/>
              </a:solidFill>
              <a:latin typeface="Open Sans Bold"/>
            </a:endParaRPr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1376" y="6160547"/>
            <a:ext cx="839578" cy="1987167"/>
          </a:xfrm>
          <a:custGeom>
            <a:avLst/>
            <a:gdLst/>
            <a:ahLst/>
            <a:cxnLst/>
            <a:rect l="l" t="t" r="r" b="b"/>
            <a:pathLst>
              <a:path w="839578" h="1987167">
                <a:moveTo>
                  <a:pt x="0" y="0"/>
                </a:moveTo>
                <a:lnTo>
                  <a:pt x="839578" y="0"/>
                </a:lnTo>
                <a:lnTo>
                  <a:pt x="839578" y="1987167"/>
                </a:lnTo>
                <a:lnTo>
                  <a:pt x="0" y="1987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5438462" y="6139484"/>
            <a:ext cx="2203818" cy="2008229"/>
          </a:xfrm>
          <a:custGeom>
            <a:avLst/>
            <a:gdLst/>
            <a:ahLst/>
            <a:cxnLst/>
            <a:rect l="l" t="t" r="r" b="b"/>
            <a:pathLst>
              <a:path w="2203818" h="2008229">
                <a:moveTo>
                  <a:pt x="0" y="0"/>
                </a:moveTo>
                <a:lnTo>
                  <a:pt x="2203819" y="0"/>
                </a:lnTo>
                <a:lnTo>
                  <a:pt x="2203819" y="2008230"/>
                </a:lnTo>
                <a:lnTo>
                  <a:pt x="0" y="2008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4125901" y="6227569"/>
            <a:ext cx="1998840" cy="2060660"/>
          </a:xfrm>
          <a:custGeom>
            <a:avLst/>
            <a:gdLst/>
            <a:ahLst/>
            <a:cxnLst/>
            <a:rect l="l" t="t" r="r" b="b"/>
            <a:pathLst>
              <a:path w="1998840" h="2060660">
                <a:moveTo>
                  <a:pt x="0" y="0"/>
                </a:moveTo>
                <a:lnTo>
                  <a:pt x="1998840" y="0"/>
                </a:lnTo>
                <a:lnTo>
                  <a:pt x="1998840" y="2060660"/>
                </a:lnTo>
                <a:lnTo>
                  <a:pt x="0" y="20606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1" name="AutoShape 11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AutoShape 12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3971640" y="7143599"/>
            <a:ext cx="555681" cy="555681"/>
          </a:xfrm>
          <a:custGeom>
            <a:avLst/>
            <a:gdLst/>
            <a:ahLst/>
            <a:cxnLst/>
            <a:rect l="l" t="t" r="r" b="b"/>
            <a:pathLst>
              <a:path w="555681" h="555681">
                <a:moveTo>
                  <a:pt x="0" y="0"/>
                </a:moveTo>
                <a:lnTo>
                  <a:pt x="555681" y="0"/>
                </a:lnTo>
                <a:lnTo>
                  <a:pt x="555681" y="555680"/>
                </a:lnTo>
                <a:lnTo>
                  <a:pt x="0" y="555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8521644" y="7143599"/>
            <a:ext cx="555681" cy="555681"/>
          </a:xfrm>
          <a:custGeom>
            <a:avLst/>
            <a:gdLst/>
            <a:ahLst/>
            <a:cxnLst/>
            <a:rect l="l" t="t" r="r" b="b"/>
            <a:pathLst>
              <a:path w="555681" h="555681">
                <a:moveTo>
                  <a:pt x="0" y="0"/>
                </a:moveTo>
                <a:lnTo>
                  <a:pt x="555681" y="0"/>
                </a:lnTo>
                <a:lnTo>
                  <a:pt x="555681" y="555680"/>
                </a:lnTo>
                <a:lnTo>
                  <a:pt x="0" y="555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2807891" y="7221209"/>
            <a:ext cx="555681" cy="555681"/>
          </a:xfrm>
          <a:custGeom>
            <a:avLst/>
            <a:gdLst/>
            <a:ahLst/>
            <a:cxnLst/>
            <a:rect l="l" t="t" r="r" b="b"/>
            <a:pathLst>
              <a:path w="555681" h="555681">
                <a:moveTo>
                  <a:pt x="0" y="0"/>
                </a:moveTo>
                <a:lnTo>
                  <a:pt x="555681" y="0"/>
                </a:lnTo>
                <a:lnTo>
                  <a:pt x="555681" y="555681"/>
                </a:lnTo>
                <a:lnTo>
                  <a:pt x="0" y="555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9969347" y="6471270"/>
            <a:ext cx="1838718" cy="1721709"/>
          </a:xfrm>
          <a:custGeom>
            <a:avLst/>
            <a:gdLst/>
            <a:ahLst/>
            <a:cxnLst/>
            <a:rect l="l" t="t" r="r" b="b"/>
            <a:pathLst>
              <a:path w="1838718" h="1721709">
                <a:moveTo>
                  <a:pt x="0" y="0"/>
                </a:moveTo>
                <a:lnTo>
                  <a:pt x="1838718" y="0"/>
                </a:lnTo>
                <a:lnTo>
                  <a:pt x="1838718" y="1721709"/>
                </a:lnTo>
                <a:lnTo>
                  <a:pt x="0" y="1721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1028700" y="3219451"/>
            <a:ext cx="16342170" cy="213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96784"/>
                </a:solidFill>
                <a:latin typeface="Malik Bold"/>
              </a:rPr>
              <a:t>Fondation des Œuvres Sociales de l’Air, à but non lucratif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96784"/>
                </a:solidFill>
                <a:latin typeface="Malik Bold"/>
              </a:rPr>
              <a:t>Créée en 1936 par René Corbin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96784"/>
                </a:solidFill>
                <a:latin typeface="Malik Bold"/>
              </a:rPr>
              <a:t>Reconnue d’utilité publique en 1937</a:t>
            </a:r>
          </a:p>
          <a:p>
            <a:pPr marL="647711" lvl="1" indent="-323856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96784"/>
                </a:solidFill>
                <a:latin typeface="Malik Bold"/>
              </a:rPr>
              <a:t>Aide le personnel de l’AAE, de la DGAC et de Météo France et leurs familles en difficultés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6678" y="8517026"/>
            <a:ext cx="2428974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96784"/>
                </a:solidFill>
                <a:latin typeface="Malik"/>
              </a:rPr>
              <a:t>Président + bureau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42514" y="8536076"/>
            <a:ext cx="2099766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96784"/>
                </a:solidFill>
                <a:latin typeface="Malik"/>
              </a:rPr>
              <a:t>Administrateurs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11761" y="8555126"/>
            <a:ext cx="1077324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96784"/>
                </a:solidFill>
                <a:latin typeface="Malik"/>
              </a:rPr>
              <a:t>Salariés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85686" y="8593226"/>
            <a:ext cx="1297285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96784"/>
                </a:solidFill>
                <a:latin typeface="Malik"/>
              </a:rPr>
              <a:t>Bénévoles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57790" y="1937400"/>
            <a:ext cx="5638602" cy="69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Qu’est ce que la FOSA ? </a:t>
            </a:r>
          </a:p>
        </p:txBody>
      </p:sp>
      <p:sp>
        <p:nvSpPr>
          <p:cNvPr id="23" name="Freeform 23"/>
          <p:cNvSpPr/>
          <p:nvPr/>
        </p:nvSpPr>
        <p:spPr>
          <a:xfrm>
            <a:off x="7732121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161675" y="7193218"/>
            <a:ext cx="2065082" cy="2065082"/>
          </a:xfrm>
          <a:custGeom>
            <a:avLst/>
            <a:gdLst/>
            <a:ahLst/>
            <a:cxnLst/>
            <a:rect l="l" t="t" r="r" b="b"/>
            <a:pathLst>
              <a:path w="2065082" h="2065082">
                <a:moveTo>
                  <a:pt x="0" y="0"/>
                </a:moveTo>
                <a:lnTo>
                  <a:pt x="2065082" y="0"/>
                </a:lnTo>
                <a:lnTo>
                  <a:pt x="2065082" y="2065082"/>
                </a:lnTo>
                <a:lnTo>
                  <a:pt x="0" y="2065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4445404" y="4453279"/>
            <a:ext cx="9497624" cy="1724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296784"/>
                </a:solidFill>
                <a:latin typeface="Malik Bold"/>
              </a:rPr>
              <a:t>Petite Pause !</a:t>
            </a:r>
          </a:p>
        </p:txBody>
      </p:sp>
      <p:sp>
        <p:nvSpPr>
          <p:cNvPr id="12" name="Freeform 12"/>
          <p:cNvSpPr/>
          <p:nvPr/>
        </p:nvSpPr>
        <p:spPr>
          <a:xfrm>
            <a:off x="5832300" y="660463"/>
            <a:ext cx="6423121" cy="2211486"/>
          </a:xfrm>
          <a:custGeom>
            <a:avLst/>
            <a:gdLst/>
            <a:ahLst/>
            <a:cxnLst/>
            <a:rect l="l" t="t" r="r" b="b"/>
            <a:pathLst>
              <a:path w="6423121" h="2211486">
                <a:moveTo>
                  <a:pt x="0" y="0"/>
                </a:moveTo>
                <a:lnTo>
                  <a:pt x="6423120" y="0"/>
                </a:lnTo>
                <a:lnTo>
                  <a:pt x="6423120" y="2211486"/>
                </a:lnTo>
                <a:lnTo>
                  <a:pt x="0" y="22114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633834" y="7280186"/>
            <a:ext cx="1421476" cy="2057400"/>
          </a:xfrm>
          <a:custGeom>
            <a:avLst/>
            <a:gdLst/>
            <a:ahLst/>
            <a:cxnLst/>
            <a:rect l="l" t="t" r="r" b="b"/>
            <a:pathLst>
              <a:path w="1421476" h="2057400">
                <a:moveTo>
                  <a:pt x="0" y="0"/>
                </a:moveTo>
                <a:lnTo>
                  <a:pt x="1421476" y="0"/>
                </a:lnTo>
                <a:lnTo>
                  <a:pt x="142147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4032201" y="4325420"/>
            <a:ext cx="10624742" cy="1724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296784"/>
                </a:solidFill>
                <a:latin typeface="Malik Bold"/>
              </a:rPr>
              <a:t>Temps </a:t>
            </a:r>
            <a:r>
              <a:rPr lang="en-US" sz="9999" dirty="0" err="1">
                <a:solidFill>
                  <a:srgbClr val="296784"/>
                </a:solidFill>
                <a:latin typeface="Malik Bold"/>
              </a:rPr>
              <a:t>d’échanges</a:t>
            </a:r>
            <a:endParaRPr lang="en-US" sz="9999" dirty="0">
              <a:solidFill>
                <a:srgbClr val="296784"/>
              </a:solidFill>
              <a:latin typeface="Malik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133012" y="660463"/>
            <a:ext cx="6423121" cy="2211486"/>
          </a:xfrm>
          <a:custGeom>
            <a:avLst/>
            <a:gdLst/>
            <a:ahLst/>
            <a:cxnLst/>
            <a:rect l="l" t="t" r="r" b="b"/>
            <a:pathLst>
              <a:path w="6423121" h="2211486">
                <a:moveTo>
                  <a:pt x="0" y="0"/>
                </a:moveTo>
                <a:lnTo>
                  <a:pt x="6423120" y="0"/>
                </a:lnTo>
                <a:lnTo>
                  <a:pt x="6423120" y="2211486"/>
                </a:lnTo>
                <a:lnTo>
                  <a:pt x="0" y="22114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98412" y="4358897"/>
            <a:ext cx="8326324" cy="4757899"/>
          </a:xfrm>
          <a:custGeom>
            <a:avLst/>
            <a:gdLst/>
            <a:ahLst/>
            <a:cxnLst/>
            <a:rect l="l" t="t" r="r" b="b"/>
            <a:pathLst>
              <a:path w="8326324" h="4757899">
                <a:moveTo>
                  <a:pt x="0" y="0"/>
                </a:moveTo>
                <a:lnTo>
                  <a:pt x="8326323" y="0"/>
                </a:lnTo>
                <a:lnTo>
                  <a:pt x="8326323" y="4757900"/>
                </a:lnTo>
                <a:lnTo>
                  <a:pt x="0" y="475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2411133" y="5191125"/>
            <a:ext cx="2297351" cy="2297351"/>
          </a:xfrm>
          <a:custGeom>
            <a:avLst/>
            <a:gdLst/>
            <a:ahLst/>
            <a:cxnLst/>
            <a:rect l="l" t="t" r="r" b="b"/>
            <a:pathLst>
              <a:path w="2297351" h="2297351">
                <a:moveTo>
                  <a:pt x="0" y="0"/>
                </a:moveTo>
                <a:lnTo>
                  <a:pt x="2297351" y="0"/>
                </a:lnTo>
                <a:lnTo>
                  <a:pt x="2297351" y="2297351"/>
                </a:lnTo>
                <a:lnTo>
                  <a:pt x="0" y="229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1" name="AutoShape 11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7659606" y="8867186"/>
            <a:ext cx="633990" cy="633990"/>
          </a:xfrm>
          <a:custGeom>
            <a:avLst/>
            <a:gdLst/>
            <a:ahLst/>
            <a:cxnLst/>
            <a:rect l="l" t="t" r="r" b="b"/>
            <a:pathLst>
              <a:path w="633990" h="633990">
                <a:moveTo>
                  <a:pt x="0" y="0"/>
                </a:moveTo>
                <a:lnTo>
                  <a:pt x="633990" y="0"/>
                </a:lnTo>
                <a:lnTo>
                  <a:pt x="633990" y="633990"/>
                </a:lnTo>
                <a:lnTo>
                  <a:pt x="0" y="633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9436596" y="8885254"/>
            <a:ext cx="660156" cy="658506"/>
          </a:xfrm>
          <a:custGeom>
            <a:avLst/>
            <a:gdLst/>
            <a:ahLst/>
            <a:cxnLst/>
            <a:rect l="l" t="t" r="r" b="b"/>
            <a:pathLst>
              <a:path w="660156" h="658506">
                <a:moveTo>
                  <a:pt x="0" y="0"/>
                </a:moveTo>
                <a:lnTo>
                  <a:pt x="660157" y="0"/>
                </a:lnTo>
                <a:lnTo>
                  <a:pt x="660157" y="658506"/>
                </a:lnTo>
                <a:lnTo>
                  <a:pt x="0" y="6585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1235956" y="8885254"/>
            <a:ext cx="658506" cy="658506"/>
          </a:xfrm>
          <a:custGeom>
            <a:avLst/>
            <a:gdLst/>
            <a:ahLst/>
            <a:cxnLst/>
            <a:rect l="l" t="t" r="r" b="b"/>
            <a:pathLst>
              <a:path w="658506" h="658506">
                <a:moveTo>
                  <a:pt x="0" y="0"/>
                </a:moveTo>
                <a:lnTo>
                  <a:pt x="658506" y="0"/>
                </a:lnTo>
                <a:lnTo>
                  <a:pt x="658506" y="658506"/>
                </a:lnTo>
                <a:lnTo>
                  <a:pt x="0" y="6585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4030971" y="8911261"/>
            <a:ext cx="2086670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96784"/>
                </a:solidFill>
                <a:latin typeface="Malik"/>
              </a:rPr>
              <a:t>www.fosa.fr</a:t>
            </a:r>
          </a:p>
        </p:txBody>
      </p:sp>
      <p:sp>
        <p:nvSpPr>
          <p:cNvPr id="16" name="Freeform 16"/>
          <p:cNvSpPr/>
          <p:nvPr/>
        </p:nvSpPr>
        <p:spPr>
          <a:xfrm>
            <a:off x="5572842" y="1155385"/>
            <a:ext cx="7727509" cy="2660588"/>
          </a:xfrm>
          <a:custGeom>
            <a:avLst/>
            <a:gdLst/>
            <a:ahLst/>
            <a:cxnLst/>
            <a:rect l="l" t="t" r="r" b="b"/>
            <a:pathLst>
              <a:path w="7727509" h="2660588">
                <a:moveTo>
                  <a:pt x="0" y="0"/>
                </a:moveTo>
                <a:lnTo>
                  <a:pt x="7727509" y="0"/>
                </a:lnTo>
                <a:lnTo>
                  <a:pt x="7727509" y="2660587"/>
                </a:lnTo>
                <a:lnTo>
                  <a:pt x="0" y="26605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768273" y="6510164"/>
            <a:ext cx="1932981" cy="1925430"/>
            <a:chOff x="0" y="0"/>
            <a:chExt cx="6502400" cy="6477000"/>
          </a:xfrm>
        </p:grpSpPr>
        <p:sp>
          <p:nvSpPr>
            <p:cNvPr id="3" name="Freeform 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6510" r="-6510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066437" y="6510164"/>
            <a:ext cx="2062212" cy="2054157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101" r="10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571124" y="6510164"/>
            <a:ext cx="2026143" cy="2018229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322048" y="6529141"/>
            <a:ext cx="2026143" cy="2018229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8218" r="-821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644874" y="3167992"/>
            <a:ext cx="2000956" cy="1993140"/>
            <a:chOff x="0" y="0"/>
            <a:chExt cx="6502400" cy="6477000"/>
          </a:xfrm>
        </p:grpSpPr>
        <p:sp>
          <p:nvSpPr>
            <p:cNvPr id="15" name="Freeform 1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223" r="22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487333" y="3265529"/>
            <a:ext cx="1943357" cy="1935765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223" r="22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112747" y="3294216"/>
            <a:ext cx="2000956" cy="1993140"/>
            <a:chOff x="0" y="0"/>
            <a:chExt cx="6502400" cy="6477000"/>
          </a:xfrm>
        </p:grpSpPr>
        <p:sp>
          <p:nvSpPr>
            <p:cNvPr id="21" name="Freeform 2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223" r="22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4015884" y="3341841"/>
            <a:ext cx="1972156" cy="1964453"/>
            <a:chOff x="0" y="0"/>
            <a:chExt cx="6502400" cy="6477000"/>
          </a:xfrm>
        </p:grpSpPr>
        <p:sp>
          <p:nvSpPr>
            <p:cNvPr id="24" name="Freeform 2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223" r="22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" name="AutoShape 26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27" name="AutoShape 27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28" name="AutoShape 28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29" name="AutoShape 29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0" name="AutoShape 30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1" name="AutoShape 31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AutoShape 32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3" name="AutoShape 33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8299794" y="3265529"/>
            <a:ext cx="1988404" cy="1980637"/>
            <a:chOff x="0" y="0"/>
            <a:chExt cx="6502400" cy="6477000"/>
          </a:xfrm>
        </p:grpSpPr>
        <p:sp>
          <p:nvSpPr>
            <p:cNvPr id="35" name="Freeform 3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223" r="22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46327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547826" y="1934497"/>
            <a:ext cx="3540323" cy="69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L’équipe FOSA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94248" y="5374712"/>
            <a:ext cx="2434233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GCA (2S) Gilles Lemoine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Président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91772" y="5374712"/>
            <a:ext cx="2120999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Mr Jacques Le Guillou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1e Vice-Président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70095" y="5411181"/>
            <a:ext cx="2306836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GDA (2S) Didier Rouzet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Secrétaire Général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741884" y="5431935"/>
            <a:ext cx="2520156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CG2 (CR) Thierry Lespinet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Trésorier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79645" y="8631335"/>
            <a:ext cx="4110236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GCA (2S) Gilles Modéré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Délégué Général / Directeur des Meetings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26265" y="8631335"/>
            <a:ext cx="2683371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LCL (ER) Alain Saouzanet 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Adjoint au Délégué Général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916591" y="8650312"/>
            <a:ext cx="3037681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Mme Véronique Adde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Chargée d’Etude Action Sociale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734030" y="8678621"/>
            <a:ext cx="2883605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Mme Eléna Pascoli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Chargée de Communication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19287" y="3332316"/>
            <a:ext cx="1208286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"/>
              </a:rPr>
              <a:t>Le Bureau :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19287" y="6794732"/>
            <a:ext cx="1349573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96784"/>
                </a:solidFill>
                <a:latin typeface="Malik"/>
              </a:rPr>
              <a:t>Les Salariés :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347777" y="5392131"/>
            <a:ext cx="1940421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COL (ER) Eric Maini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96784"/>
                </a:solidFill>
                <a:latin typeface="Malik"/>
              </a:rPr>
              <a:t>2e Vice-Président</a:t>
            </a:r>
          </a:p>
        </p:txBody>
      </p:sp>
      <p:sp>
        <p:nvSpPr>
          <p:cNvPr id="49" name="Freeform 49"/>
          <p:cNvSpPr/>
          <p:nvPr/>
        </p:nvSpPr>
        <p:spPr>
          <a:xfrm>
            <a:off x="7882117" y="498200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7578197" y="2364189"/>
            <a:ext cx="9515240" cy="6865581"/>
          </a:xfrm>
          <a:custGeom>
            <a:avLst/>
            <a:gdLst/>
            <a:ahLst/>
            <a:cxnLst/>
            <a:rect l="l" t="t" r="r" b="b"/>
            <a:pathLst>
              <a:path w="9515240" h="6865581">
                <a:moveTo>
                  <a:pt x="0" y="0"/>
                </a:moveTo>
                <a:lnTo>
                  <a:pt x="9515240" y="0"/>
                </a:lnTo>
                <a:lnTo>
                  <a:pt x="9515240" y="6865580"/>
                </a:lnTo>
                <a:lnTo>
                  <a:pt x="0" y="686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10" r="-632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2308887" y="5240813"/>
            <a:ext cx="5335985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96784"/>
                </a:solidFill>
                <a:latin typeface="Malik Bold"/>
              </a:rPr>
              <a:t>Les Ressources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96784"/>
                </a:solidFill>
                <a:latin typeface="Malik Bold"/>
              </a:rPr>
              <a:t>(Année Standard) </a:t>
            </a:r>
          </a:p>
        </p:txBody>
      </p:sp>
      <p:sp>
        <p:nvSpPr>
          <p:cNvPr id="12" name="Freeform 12"/>
          <p:cNvSpPr/>
          <p:nvPr/>
        </p:nvSpPr>
        <p:spPr>
          <a:xfrm>
            <a:off x="8193720" y="573915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3"/>
                </a:lnTo>
                <a:lnTo>
                  <a:pt x="0" y="972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53" y="4169689"/>
            <a:ext cx="8472637" cy="4373999"/>
          </a:xfrm>
          <a:custGeom>
            <a:avLst/>
            <a:gdLst/>
            <a:ahLst/>
            <a:cxnLst/>
            <a:rect l="l" t="t" r="r" b="b"/>
            <a:pathLst>
              <a:path w="8472637" h="4373999">
                <a:moveTo>
                  <a:pt x="0" y="0"/>
                </a:moveTo>
                <a:lnTo>
                  <a:pt x="8472637" y="0"/>
                </a:lnTo>
                <a:lnTo>
                  <a:pt x="8472637" y="4373998"/>
                </a:lnTo>
                <a:lnTo>
                  <a:pt x="0" y="4373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5400000">
            <a:off x="9937342" y="6090190"/>
            <a:ext cx="4856663" cy="50333"/>
          </a:xfrm>
          <a:custGeom>
            <a:avLst/>
            <a:gdLst/>
            <a:ahLst/>
            <a:cxnLst/>
            <a:rect l="l" t="t" r="r" b="b"/>
            <a:pathLst>
              <a:path w="4856663" h="50333">
                <a:moveTo>
                  <a:pt x="0" y="0"/>
                </a:moveTo>
                <a:lnTo>
                  <a:pt x="4856662" y="0"/>
                </a:lnTo>
                <a:lnTo>
                  <a:pt x="4856662" y="50332"/>
                </a:lnTo>
                <a:lnTo>
                  <a:pt x="0" y="50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818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400000">
            <a:off x="11354388" y="6090190"/>
            <a:ext cx="4856663" cy="50333"/>
          </a:xfrm>
          <a:custGeom>
            <a:avLst/>
            <a:gdLst/>
            <a:ahLst/>
            <a:cxnLst/>
            <a:rect l="l" t="t" r="r" b="b"/>
            <a:pathLst>
              <a:path w="4856663" h="50333">
                <a:moveTo>
                  <a:pt x="0" y="0"/>
                </a:moveTo>
                <a:lnTo>
                  <a:pt x="4856663" y="0"/>
                </a:lnTo>
                <a:lnTo>
                  <a:pt x="4856663" y="50332"/>
                </a:lnTo>
                <a:lnTo>
                  <a:pt x="0" y="503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818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5400000">
            <a:off x="11986704" y="6090190"/>
            <a:ext cx="4856663" cy="50333"/>
          </a:xfrm>
          <a:custGeom>
            <a:avLst/>
            <a:gdLst/>
            <a:ahLst/>
            <a:cxnLst/>
            <a:rect l="l" t="t" r="r" b="b"/>
            <a:pathLst>
              <a:path w="4856663" h="50333">
                <a:moveTo>
                  <a:pt x="0" y="0"/>
                </a:moveTo>
                <a:lnTo>
                  <a:pt x="4856663" y="0"/>
                </a:lnTo>
                <a:lnTo>
                  <a:pt x="4856663" y="50332"/>
                </a:lnTo>
                <a:lnTo>
                  <a:pt x="0" y="50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818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400000">
            <a:off x="13365939" y="6090190"/>
            <a:ext cx="4856663" cy="50333"/>
          </a:xfrm>
          <a:custGeom>
            <a:avLst/>
            <a:gdLst/>
            <a:ahLst/>
            <a:cxnLst/>
            <a:rect l="l" t="t" r="r" b="b"/>
            <a:pathLst>
              <a:path w="4856663" h="50333">
                <a:moveTo>
                  <a:pt x="0" y="0"/>
                </a:moveTo>
                <a:lnTo>
                  <a:pt x="4856662" y="0"/>
                </a:lnTo>
                <a:lnTo>
                  <a:pt x="4856662" y="50332"/>
                </a:lnTo>
                <a:lnTo>
                  <a:pt x="0" y="50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8182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2233957" y="4915653"/>
            <a:ext cx="241903" cy="262096"/>
            <a:chOff x="0" y="0"/>
            <a:chExt cx="63711" cy="690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711" cy="69029"/>
            </a:xfrm>
            <a:custGeom>
              <a:avLst/>
              <a:gdLst/>
              <a:ahLst/>
              <a:cxnLst/>
              <a:rect l="l" t="t" r="r" b="b"/>
              <a:pathLst>
                <a:path w="63711" h="69029">
                  <a:moveTo>
                    <a:pt x="0" y="0"/>
                  </a:moveTo>
                  <a:lnTo>
                    <a:pt x="63711" y="0"/>
                  </a:lnTo>
                  <a:lnTo>
                    <a:pt x="63711" y="69029"/>
                  </a:lnTo>
                  <a:lnTo>
                    <a:pt x="0" y="69029"/>
                  </a:lnTo>
                  <a:close/>
                </a:path>
              </a:pathLst>
            </a:custGeom>
            <a:solidFill>
              <a:srgbClr val="29678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63711" cy="11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036121" y="3235618"/>
            <a:ext cx="608771" cy="37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2D6278"/>
                </a:solidFill>
                <a:latin typeface="Malik Bold"/>
              </a:rPr>
              <a:t>56%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60584" y="3235618"/>
            <a:ext cx="644271" cy="37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5271FF"/>
                </a:solidFill>
                <a:latin typeface="Malik Bold"/>
              </a:rPr>
              <a:t>20%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52457" y="3235618"/>
            <a:ext cx="432639" cy="37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0097B2"/>
                </a:solidFill>
                <a:latin typeface="Malik Bold"/>
              </a:rPr>
              <a:t>5%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60756" y="3235618"/>
            <a:ext cx="651956" cy="379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 dirty="0">
                <a:solidFill>
                  <a:srgbClr val="020202"/>
                </a:solidFill>
                <a:latin typeface="Malik Bold"/>
              </a:rPr>
              <a:t>19%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37139" y="4841278"/>
            <a:ext cx="182880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alik Bold"/>
              </a:rPr>
              <a:t>Les orphelins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233957" y="5709004"/>
            <a:ext cx="241903" cy="262096"/>
            <a:chOff x="0" y="0"/>
            <a:chExt cx="63711" cy="6902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711" cy="69029"/>
            </a:xfrm>
            <a:custGeom>
              <a:avLst/>
              <a:gdLst/>
              <a:ahLst/>
              <a:cxnLst/>
              <a:rect l="l" t="t" r="r" b="b"/>
              <a:pathLst>
                <a:path w="63711" h="69029">
                  <a:moveTo>
                    <a:pt x="0" y="0"/>
                  </a:moveTo>
                  <a:lnTo>
                    <a:pt x="63711" y="0"/>
                  </a:lnTo>
                  <a:lnTo>
                    <a:pt x="63711" y="69029"/>
                  </a:lnTo>
                  <a:lnTo>
                    <a:pt x="0" y="69029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63711" cy="11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33957" y="6538122"/>
            <a:ext cx="241903" cy="262096"/>
            <a:chOff x="0" y="0"/>
            <a:chExt cx="63711" cy="6902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711" cy="69029"/>
            </a:xfrm>
            <a:custGeom>
              <a:avLst/>
              <a:gdLst/>
              <a:ahLst/>
              <a:cxnLst/>
              <a:rect l="l" t="t" r="r" b="b"/>
              <a:pathLst>
                <a:path w="63711" h="69029">
                  <a:moveTo>
                    <a:pt x="0" y="0"/>
                  </a:moveTo>
                  <a:lnTo>
                    <a:pt x="63711" y="0"/>
                  </a:lnTo>
                  <a:lnTo>
                    <a:pt x="63711" y="69029"/>
                  </a:lnTo>
                  <a:lnTo>
                    <a:pt x="0" y="69029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63711" cy="11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224829" y="7371718"/>
            <a:ext cx="241903" cy="262096"/>
            <a:chOff x="0" y="0"/>
            <a:chExt cx="63711" cy="6902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711" cy="69029"/>
            </a:xfrm>
            <a:custGeom>
              <a:avLst/>
              <a:gdLst/>
              <a:ahLst/>
              <a:cxnLst/>
              <a:rect l="l" t="t" r="r" b="b"/>
              <a:pathLst>
                <a:path w="63711" h="69029">
                  <a:moveTo>
                    <a:pt x="0" y="0"/>
                  </a:moveTo>
                  <a:lnTo>
                    <a:pt x="63711" y="0"/>
                  </a:lnTo>
                  <a:lnTo>
                    <a:pt x="63711" y="69029"/>
                  </a:lnTo>
                  <a:lnTo>
                    <a:pt x="0" y="69029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63711" cy="11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646168" y="5651854"/>
            <a:ext cx="1612702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alik Bold"/>
              </a:rPr>
              <a:t>Les familles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51526" y="6490497"/>
            <a:ext cx="1483816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alik Bold"/>
              </a:rPr>
              <a:t>Les blessés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02512" y="7314568"/>
            <a:ext cx="2660352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alik Bold"/>
              </a:rPr>
              <a:t>Le fonctionnement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76923" y="3212109"/>
            <a:ext cx="634365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20202"/>
                </a:solidFill>
                <a:latin typeface="Malik Bold"/>
              </a:rPr>
              <a:t>Les actions sociales représentent 81%  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47368" y="1670956"/>
            <a:ext cx="7794409" cy="69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A quoi servent les dons récoltés ?</a:t>
            </a:r>
          </a:p>
        </p:txBody>
      </p:sp>
      <p:sp>
        <p:nvSpPr>
          <p:cNvPr id="29" name="AutoShape 29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0" name="AutoShape 30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1" name="AutoShape 31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AutoShape 32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3" name="AutoShape 33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4" name="AutoShape 34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5" name="AutoShape 35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6" name="AutoShape 36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/>
          <p:nvPr/>
        </p:nvSpPr>
        <p:spPr>
          <a:xfrm>
            <a:off x="7932693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76886" y="5500886"/>
            <a:ext cx="2913424" cy="2523754"/>
          </a:xfrm>
          <a:custGeom>
            <a:avLst/>
            <a:gdLst/>
            <a:ahLst/>
            <a:cxnLst/>
            <a:rect l="l" t="t" r="r" b="b"/>
            <a:pathLst>
              <a:path w="2913424" h="2523754">
                <a:moveTo>
                  <a:pt x="0" y="0"/>
                </a:moveTo>
                <a:lnTo>
                  <a:pt x="2913424" y="0"/>
                </a:lnTo>
                <a:lnTo>
                  <a:pt x="2913424" y="2523753"/>
                </a:lnTo>
                <a:lnTo>
                  <a:pt x="0" y="2523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4241669" y="3524520"/>
            <a:ext cx="1259916" cy="1288916"/>
          </a:xfrm>
          <a:custGeom>
            <a:avLst/>
            <a:gdLst/>
            <a:ahLst/>
            <a:cxnLst/>
            <a:rect l="l" t="t" r="r" b="b"/>
            <a:pathLst>
              <a:path w="1259916" h="1288916">
                <a:moveTo>
                  <a:pt x="0" y="0"/>
                </a:moveTo>
                <a:lnTo>
                  <a:pt x="1259916" y="0"/>
                </a:lnTo>
                <a:lnTo>
                  <a:pt x="1259916" y="1288917"/>
                </a:lnTo>
                <a:lnTo>
                  <a:pt x="0" y="1288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flipH="1">
            <a:off x="11713004" y="4380615"/>
            <a:ext cx="1984604" cy="0"/>
          </a:xfrm>
          <a:prstGeom prst="line">
            <a:avLst/>
          </a:prstGeom>
          <a:ln w="85725" cap="flat">
            <a:solidFill>
              <a:srgbClr val="29658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6003364" y="4369899"/>
            <a:ext cx="1354040" cy="0"/>
          </a:xfrm>
          <a:prstGeom prst="line">
            <a:avLst/>
          </a:prstGeom>
          <a:ln w="85725" cap="flat">
            <a:solidFill>
              <a:srgbClr val="29658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7042760" y="6663668"/>
            <a:ext cx="1051350" cy="1360971"/>
          </a:xfrm>
          <a:custGeom>
            <a:avLst/>
            <a:gdLst/>
            <a:ahLst/>
            <a:cxnLst/>
            <a:rect l="l" t="t" r="r" b="b"/>
            <a:pathLst>
              <a:path w="1051350" h="1360971">
                <a:moveTo>
                  <a:pt x="0" y="0"/>
                </a:moveTo>
                <a:lnTo>
                  <a:pt x="1051350" y="0"/>
                </a:lnTo>
                <a:lnTo>
                  <a:pt x="1051350" y="1360971"/>
                </a:lnTo>
                <a:lnTo>
                  <a:pt x="0" y="13609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598457" y="286291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rot="-5400000">
            <a:off x="-3932690" y="493218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rot="5400000">
            <a:off x="-2713413" y="4582746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/>
          <p:nvPr/>
        </p:nvSpPr>
        <p:spPr>
          <a:xfrm>
            <a:off x="1433360" y="524789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1" name="AutoShape 11"/>
          <p:cNvSpPr/>
          <p:nvPr/>
        </p:nvSpPr>
        <p:spPr>
          <a:xfrm rot="-10800000">
            <a:off x="13180981" y="9664099"/>
            <a:ext cx="4608994" cy="124702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AutoShape 12"/>
          <p:cNvSpPr/>
          <p:nvPr/>
        </p:nvSpPr>
        <p:spPr>
          <a:xfrm rot="5400000">
            <a:off x="13145270" y="5029347"/>
            <a:ext cx="9175852" cy="113557"/>
          </a:xfrm>
          <a:prstGeom prst="rect">
            <a:avLst/>
          </a:prstGeom>
          <a:solidFill>
            <a:srgbClr val="296784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AutoShape 13"/>
          <p:cNvSpPr/>
          <p:nvPr/>
        </p:nvSpPr>
        <p:spPr>
          <a:xfrm rot="-5400000">
            <a:off x="13790682" y="5351230"/>
            <a:ext cx="7311163" cy="141115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AutoShape 14"/>
          <p:cNvSpPr/>
          <p:nvPr/>
        </p:nvSpPr>
        <p:spPr>
          <a:xfrm rot="-10800000">
            <a:off x="14015884" y="9452050"/>
            <a:ext cx="2939188" cy="98253"/>
          </a:xfrm>
          <a:prstGeom prst="rect">
            <a:avLst/>
          </a:prstGeom>
          <a:solidFill>
            <a:srgbClr val="C46327">
              <a:alpha val="74902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576311" y="6492214"/>
            <a:ext cx="1619472" cy="1532426"/>
          </a:xfrm>
          <a:custGeom>
            <a:avLst/>
            <a:gdLst/>
            <a:ahLst/>
            <a:cxnLst/>
            <a:rect l="l" t="t" r="r" b="b"/>
            <a:pathLst>
              <a:path w="1619472" h="1532426">
                <a:moveTo>
                  <a:pt x="0" y="0"/>
                </a:moveTo>
                <a:lnTo>
                  <a:pt x="1619473" y="0"/>
                </a:lnTo>
                <a:lnTo>
                  <a:pt x="1619473" y="1532425"/>
                </a:lnTo>
                <a:lnTo>
                  <a:pt x="0" y="1532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13985042" y="3539461"/>
            <a:ext cx="3000873" cy="1682307"/>
          </a:xfrm>
          <a:custGeom>
            <a:avLst/>
            <a:gdLst/>
            <a:ahLst/>
            <a:cxnLst/>
            <a:rect l="l" t="t" r="r" b="b"/>
            <a:pathLst>
              <a:path w="3000873" h="1682307">
                <a:moveTo>
                  <a:pt x="0" y="0"/>
                </a:moveTo>
                <a:lnTo>
                  <a:pt x="3000873" y="0"/>
                </a:lnTo>
                <a:lnTo>
                  <a:pt x="3000873" y="1682307"/>
                </a:lnTo>
                <a:lnTo>
                  <a:pt x="0" y="1682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5319101" y="1890434"/>
            <a:ext cx="8050943" cy="69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296784"/>
                </a:solidFill>
                <a:latin typeface="Malik Bold"/>
              </a:rPr>
              <a:t>Comment sont créés les dossiers 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38248" y="8284121"/>
            <a:ext cx="1295599" cy="31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C46327"/>
                </a:solidFill>
                <a:latin typeface="Malik"/>
              </a:rPr>
              <a:t>Bénéficiaire 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67170" y="4984759"/>
            <a:ext cx="1732856" cy="31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C46327"/>
                </a:solidFill>
                <a:latin typeface="Malik"/>
              </a:rPr>
              <a:t>Assistante Sociale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94659" y="8261261"/>
            <a:ext cx="2148681" cy="63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C46327"/>
                </a:solidFill>
                <a:latin typeface="Malik"/>
              </a:rPr>
              <a:t>Commandement /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C46327"/>
                </a:solidFill>
                <a:latin typeface="Malik"/>
              </a:rPr>
              <a:t>Président de catégorie</a:t>
            </a:r>
          </a:p>
        </p:txBody>
      </p:sp>
      <p:sp>
        <p:nvSpPr>
          <p:cNvPr id="21" name="Freeform 21"/>
          <p:cNvSpPr/>
          <p:nvPr/>
        </p:nvSpPr>
        <p:spPr>
          <a:xfrm>
            <a:off x="7870383" y="3773754"/>
            <a:ext cx="3329641" cy="1192291"/>
          </a:xfrm>
          <a:custGeom>
            <a:avLst/>
            <a:gdLst/>
            <a:ahLst/>
            <a:cxnLst/>
            <a:rect l="l" t="t" r="r" b="b"/>
            <a:pathLst>
              <a:path w="3329641" h="1192291">
                <a:moveTo>
                  <a:pt x="0" y="0"/>
                </a:moveTo>
                <a:lnTo>
                  <a:pt x="3329641" y="0"/>
                </a:lnTo>
                <a:lnTo>
                  <a:pt x="3329641" y="1192291"/>
                </a:lnTo>
                <a:lnTo>
                  <a:pt x="0" y="11922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8193720" y="410993"/>
            <a:ext cx="2823758" cy="972222"/>
          </a:xfrm>
          <a:custGeom>
            <a:avLst/>
            <a:gdLst/>
            <a:ahLst/>
            <a:cxnLst/>
            <a:rect l="l" t="t" r="r" b="b"/>
            <a:pathLst>
              <a:path w="2823758" h="972222">
                <a:moveTo>
                  <a:pt x="0" y="0"/>
                </a:moveTo>
                <a:lnTo>
                  <a:pt x="2823758" y="0"/>
                </a:lnTo>
                <a:lnTo>
                  <a:pt x="2823758" y="972222"/>
                </a:lnTo>
                <a:lnTo>
                  <a:pt x="0" y="972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1579</Words>
  <Application>Microsoft Office PowerPoint</Application>
  <PresentationFormat>Personnalisé</PresentationFormat>
  <Paragraphs>261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8" baseType="lpstr">
      <vt:lpstr>Calibri</vt:lpstr>
      <vt:lpstr>Malik</vt:lpstr>
      <vt:lpstr>Malik Bold</vt:lpstr>
      <vt:lpstr>Open Sans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des bénévoles FOSA </dc:title>
  <cp:lastModifiedBy>Communication FOSA</cp:lastModifiedBy>
  <cp:revision>12</cp:revision>
  <cp:lastPrinted>2024-03-20T16:06:37Z</cp:lastPrinted>
  <dcterms:created xsi:type="dcterms:W3CDTF">2006-08-16T00:00:00Z</dcterms:created>
  <dcterms:modified xsi:type="dcterms:W3CDTF">2024-03-21T17:04:12Z</dcterms:modified>
  <dc:identifier>DAF9-nSjE9I</dc:identifier>
</cp:coreProperties>
</file>